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7df7db9a20_0_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7df7db9a20_0_5: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bbc10fa02a_0_30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bbc10fa02a_0_301: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bbc10fa02a_0_7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bbc10fa02a_0_732: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bbc10fa02a_0_56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bbc10fa02a_0_561: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bbc10fa02a_0_65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bbc10fa02a_0_659: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1542d19597_1_6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11542d19597_1_68: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a6778e0bc9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g1a6778e0bc9_0_0: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6f395ec88b_8_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6f395ec88b_8_19: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bbc10fa02a_0_35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bbc10fa02a_0_356: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bc10fa02a_0_45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bbc10fa02a_0_453: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bc10fa02a_0_50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bbc10fa02a_0_504: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59d55406de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159d55406de_0_0: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1542d19597_1_9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228" name="Google Shape;228;g11542d19597_1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bbc10fa02a_0_59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bbc10fa02a_0_597: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6f395ec88b_1_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6f395ec88b_1_3: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0" y="0"/>
            <a:ext cx="9144000" cy="51435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hyperlink" Target="https://docs.google.com/presentation/d/1SKdpoGPWntqMIWiNPYCLLb_W-SWwaPDoXfmAuB6BoFo/edit?usp=sharing" TargetMode="External"/><Relationship Id="rId6" Type="http://schemas.openxmlformats.org/officeDocument/2006/relationships/hyperlink" Target="https://docs.google.com/presentation/d/1SKdpoGPWntqMIWiNPYCLLb_W-SWwaPDoXfmAuB6BoFo/edit?usp=sharing" TargetMode="External"/><Relationship Id="rId7" Type="http://schemas.openxmlformats.org/officeDocument/2006/relationships/hyperlink" Target="https://docs.google.com/presentation/d/1QSTpfTmfakdYyijsKb6aK9Ccce-fRCumn2meFzQdv5c/edit?usp=sharing" TargetMode="External"/><Relationship Id="rId8" Type="http://schemas.openxmlformats.org/officeDocument/2006/relationships/hyperlink" Target="https://docs.google.com/presentation/d/1zC3s4lCwKbWZD2YYOzd54VjiEqZIdIUYZRyipCtkudU/edit?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3"/>
          <p:cNvSpPr/>
          <p:nvPr/>
        </p:nvSpPr>
        <p:spPr>
          <a:xfrm>
            <a:off x="-12573" y="4493132"/>
            <a:ext cx="9169200" cy="657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56" name="Google Shape;56;p13"/>
          <p:cNvSpPr/>
          <p:nvPr/>
        </p:nvSpPr>
        <p:spPr>
          <a:xfrm>
            <a:off x="-14859" y="-21716"/>
            <a:ext cx="9173718" cy="200025"/>
          </a:xfrm>
          <a:custGeom>
            <a:rect b="b" l="l" r="r" t="t"/>
            <a:pathLst>
              <a:path extrusionOk="0" h="266700" w="12231624">
                <a:moveTo>
                  <a:pt x="12211811" y="28955"/>
                </a:moveTo>
                <a:lnTo>
                  <a:pt x="19812" y="28955"/>
                </a:lnTo>
                <a:lnTo>
                  <a:pt x="19812" y="266700"/>
                </a:lnTo>
                <a:lnTo>
                  <a:pt x="12211811" y="266700"/>
                </a:lnTo>
                <a:lnTo>
                  <a:pt x="12211811" y="28955"/>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57" name="Google Shape;57;p13"/>
          <p:cNvSpPr txBox="1"/>
          <p:nvPr/>
        </p:nvSpPr>
        <p:spPr>
          <a:xfrm>
            <a:off x="75" y="545375"/>
            <a:ext cx="9144000" cy="2988600"/>
          </a:xfrm>
          <a:prstGeom prst="rect">
            <a:avLst/>
          </a:prstGeom>
          <a:noFill/>
          <a:ln>
            <a:noFill/>
          </a:ln>
        </p:spPr>
        <p:txBody>
          <a:bodyPr anchorCtr="0" anchor="t" bIns="0" lIns="0" spcFirstLastPara="1" rIns="0" wrap="square" tIns="0">
            <a:noAutofit/>
          </a:bodyPr>
          <a:lstStyle/>
          <a:p>
            <a:pPr indent="0" lvl="0" marL="0" marR="0" rtl="0" algn="ctr">
              <a:lnSpc>
                <a:spcPct val="104166"/>
              </a:lnSpc>
              <a:spcBef>
                <a:spcPts val="0"/>
              </a:spcBef>
              <a:spcAft>
                <a:spcPts val="0"/>
              </a:spcAft>
              <a:buNone/>
            </a:pPr>
            <a:r>
              <a:rPr b="1" lang="en" sz="3600">
                <a:solidFill>
                  <a:srgbClr val="5B0F00"/>
                </a:solidFill>
              </a:rPr>
              <a:t>Brooks DeBartolo Collegiate High School</a:t>
            </a:r>
            <a:endParaRPr b="1" sz="3600">
              <a:solidFill>
                <a:srgbClr val="5B0F00"/>
              </a:solidFill>
            </a:endParaRPr>
          </a:p>
          <a:p>
            <a:pPr indent="0" lvl="0" marL="0" marR="0" rtl="0" algn="ctr">
              <a:lnSpc>
                <a:spcPct val="104166"/>
              </a:lnSpc>
              <a:spcBef>
                <a:spcPts val="0"/>
              </a:spcBef>
              <a:spcAft>
                <a:spcPts val="0"/>
              </a:spcAft>
              <a:buNone/>
            </a:pPr>
            <a:r>
              <a:rPr b="1" lang="en" sz="3700">
                <a:solidFill>
                  <a:srgbClr val="5B0F00"/>
                </a:solidFill>
              </a:rPr>
              <a:t>Course Progression Plan</a:t>
            </a:r>
            <a:endParaRPr b="1" sz="3700">
              <a:solidFill>
                <a:srgbClr val="5B0F00"/>
              </a:solidFill>
            </a:endParaRPr>
          </a:p>
          <a:p>
            <a:pPr indent="0" lvl="0" marL="0" marR="0" rtl="0" algn="ctr">
              <a:lnSpc>
                <a:spcPct val="104166"/>
              </a:lnSpc>
              <a:spcBef>
                <a:spcPts val="0"/>
              </a:spcBef>
              <a:spcAft>
                <a:spcPts val="0"/>
              </a:spcAft>
              <a:buNone/>
            </a:pPr>
            <a:r>
              <a:rPr b="1" lang="en" sz="3700">
                <a:solidFill>
                  <a:srgbClr val="5B0F00"/>
                </a:solidFill>
              </a:rPr>
              <a:t>2023-2024</a:t>
            </a:r>
            <a:endParaRPr b="1" sz="3700">
              <a:solidFill>
                <a:srgbClr val="5B0F00"/>
              </a:solidFill>
            </a:endParaRPr>
          </a:p>
        </p:txBody>
      </p:sp>
      <p:sp>
        <p:nvSpPr>
          <p:cNvPr id="58" name="Google Shape;58;p13"/>
          <p:cNvSpPr/>
          <p:nvPr/>
        </p:nvSpPr>
        <p:spPr>
          <a:xfrm>
            <a:off x="7599807" y="3650740"/>
            <a:ext cx="1372800" cy="140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2"/>
          <p:cNvSpPr/>
          <p:nvPr/>
        </p:nvSpPr>
        <p:spPr>
          <a:xfrm>
            <a:off x="3085325" y="2792475"/>
            <a:ext cx="2341500" cy="15192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9" name="Google Shape;299;p22"/>
          <p:cNvPicPr preferRelativeResize="0"/>
          <p:nvPr/>
        </p:nvPicPr>
        <p:blipFill>
          <a:blip r:embed="rId3">
            <a:alphaModFix/>
          </a:blip>
          <a:stretch>
            <a:fillRect/>
          </a:stretch>
        </p:blipFill>
        <p:spPr>
          <a:xfrm>
            <a:off x="8040624" y="2387350"/>
            <a:ext cx="1103541" cy="1325999"/>
          </a:xfrm>
          <a:prstGeom prst="rect">
            <a:avLst/>
          </a:prstGeom>
          <a:noFill/>
          <a:ln>
            <a:noFill/>
          </a:ln>
        </p:spPr>
      </p:pic>
      <p:sp>
        <p:nvSpPr>
          <p:cNvPr id="300" name="Google Shape;300;p22"/>
          <p:cNvSpPr/>
          <p:nvPr/>
        </p:nvSpPr>
        <p:spPr>
          <a:xfrm>
            <a:off x="-12573" y="4493132"/>
            <a:ext cx="9169200" cy="657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301" name="Google Shape;301;p22"/>
          <p:cNvSpPr/>
          <p:nvPr/>
        </p:nvSpPr>
        <p:spPr>
          <a:xfrm>
            <a:off x="-14859" y="-21716"/>
            <a:ext cx="9173718" cy="200025"/>
          </a:xfrm>
          <a:custGeom>
            <a:rect b="b" l="l" r="r" t="t"/>
            <a:pathLst>
              <a:path extrusionOk="0" h="266700" w="12231624">
                <a:moveTo>
                  <a:pt x="12211811" y="28955"/>
                </a:moveTo>
                <a:lnTo>
                  <a:pt x="19812" y="28955"/>
                </a:lnTo>
                <a:lnTo>
                  <a:pt x="19812" y="266700"/>
                </a:lnTo>
                <a:lnTo>
                  <a:pt x="12211811" y="266700"/>
                </a:lnTo>
                <a:lnTo>
                  <a:pt x="12211811" y="28955"/>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302" name="Google Shape;302;p22"/>
          <p:cNvSpPr txBox="1"/>
          <p:nvPr/>
        </p:nvSpPr>
        <p:spPr>
          <a:xfrm>
            <a:off x="533199" y="545344"/>
            <a:ext cx="7686600" cy="476400"/>
          </a:xfrm>
          <a:prstGeom prst="rect">
            <a:avLst/>
          </a:prstGeom>
          <a:noFill/>
          <a:ln>
            <a:noFill/>
          </a:ln>
        </p:spPr>
        <p:txBody>
          <a:bodyPr anchorCtr="0" anchor="t" bIns="0" lIns="0" spcFirstLastPara="1" rIns="0" wrap="square" tIns="0">
            <a:noAutofit/>
          </a:bodyPr>
          <a:lstStyle/>
          <a:p>
            <a:pPr indent="0" lvl="0" marL="12700" marR="0" rtl="0" algn="ctr">
              <a:lnSpc>
                <a:spcPct val="104166"/>
              </a:lnSpc>
              <a:spcBef>
                <a:spcPts val="0"/>
              </a:spcBef>
              <a:spcAft>
                <a:spcPts val="0"/>
              </a:spcAft>
              <a:buNone/>
            </a:pPr>
            <a:r>
              <a:rPr b="1" lang="en" sz="2300">
                <a:solidFill>
                  <a:srgbClr val="5B0F00"/>
                </a:solidFill>
              </a:rPr>
              <a:t>BDCHS English/Language Arts Electives</a:t>
            </a:r>
            <a:endParaRPr b="1" i="0" sz="2300" u="none" cap="none" strike="noStrike">
              <a:solidFill>
                <a:srgbClr val="5B0F00"/>
              </a:solidFill>
              <a:latin typeface="Arial"/>
              <a:ea typeface="Arial"/>
              <a:cs typeface="Arial"/>
              <a:sym typeface="Arial"/>
            </a:endParaRPr>
          </a:p>
        </p:txBody>
      </p:sp>
      <p:sp>
        <p:nvSpPr>
          <p:cNvPr id="303" name="Google Shape;303;p22"/>
          <p:cNvSpPr/>
          <p:nvPr/>
        </p:nvSpPr>
        <p:spPr>
          <a:xfrm>
            <a:off x="7599807" y="3650740"/>
            <a:ext cx="1372800" cy="1407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304" name="Google Shape;304;p22"/>
          <p:cNvSpPr/>
          <p:nvPr/>
        </p:nvSpPr>
        <p:spPr>
          <a:xfrm>
            <a:off x="2486400" y="1202563"/>
            <a:ext cx="2085600" cy="13260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txBox="1"/>
          <p:nvPr/>
        </p:nvSpPr>
        <p:spPr>
          <a:xfrm>
            <a:off x="2486400" y="1287888"/>
            <a:ext cx="20856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t>Journalism (Yearbook)</a:t>
            </a:r>
            <a:endParaRPr b="1" sz="1100"/>
          </a:p>
        </p:txBody>
      </p:sp>
      <p:sp>
        <p:nvSpPr>
          <p:cNvPr id="306" name="Google Shape;306;p22"/>
          <p:cNvSpPr/>
          <p:nvPr/>
        </p:nvSpPr>
        <p:spPr>
          <a:xfrm>
            <a:off x="4719300" y="1205850"/>
            <a:ext cx="2085600" cy="13260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2"/>
          <p:cNvSpPr txBox="1"/>
          <p:nvPr/>
        </p:nvSpPr>
        <p:spPr>
          <a:xfrm>
            <a:off x="3295325" y="2715938"/>
            <a:ext cx="19215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t>Literature &amp; The Arts</a:t>
            </a:r>
            <a:endParaRPr b="1" sz="1100"/>
          </a:p>
        </p:txBody>
      </p:sp>
      <p:sp>
        <p:nvSpPr>
          <p:cNvPr id="308" name="Google Shape;308;p22"/>
          <p:cNvSpPr txBox="1"/>
          <p:nvPr/>
        </p:nvSpPr>
        <p:spPr>
          <a:xfrm>
            <a:off x="4732775" y="1202575"/>
            <a:ext cx="1956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t>Creative Writing</a:t>
            </a:r>
            <a:endParaRPr b="1" sz="1100"/>
          </a:p>
        </p:txBody>
      </p:sp>
      <p:sp>
        <p:nvSpPr>
          <p:cNvPr id="309" name="Google Shape;309;p22"/>
          <p:cNvSpPr txBox="1"/>
          <p:nvPr/>
        </p:nvSpPr>
        <p:spPr>
          <a:xfrm>
            <a:off x="2486400" y="1456625"/>
            <a:ext cx="20856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Students develop and design the BDCHS Yearbook and Phoenix Newsletters.</a:t>
            </a:r>
            <a:endParaRPr sz="900"/>
          </a:p>
          <a:p>
            <a:pPr indent="0" lvl="0" marL="0" rtl="0" algn="l">
              <a:spcBef>
                <a:spcPts val="0"/>
              </a:spcBef>
              <a:spcAft>
                <a:spcPts val="0"/>
              </a:spcAft>
              <a:buNone/>
            </a:pPr>
            <a:r>
              <a:t/>
            </a:r>
            <a:endParaRPr sz="900"/>
          </a:p>
          <a:p>
            <a:pPr indent="0" lvl="0" marL="0" rtl="0" algn="ctr">
              <a:spcBef>
                <a:spcPts val="0"/>
              </a:spcBef>
              <a:spcAft>
                <a:spcPts val="0"/>
              </a:spcAft>
              <a:buNone/>
            </a:pPr>
            <a:r>
              <a:rPr i="1" lang="en" sz="900"/>
              <a:t>Application based course.</a:t>
            </a:r>
            <a:endParaRPr i="1" sz="900"/>
          </a:p>
          <a:p>
            <a:pPr indent="0" lvl="0" marL="0" rtl="0" algn="ctr">
              <a:spcBef>
                <a:spcPts val="0"/>
              </a:spcBef>
              <a:spcAft>
                <a:spcPts val="0"/>
              </a:spcAft>
              <a:buNone/>
            </a:pPr>
            <a:r>
              <a:rPr b="1" i="1" lang="en" sz="900"/>
              <a:t>Applications DUE in April</a:t>
            </a:r>
            <a:endParaRPr b="1" i="1" sz="900"/>
          </a:p>
          <a:p>
            <a:pPr indent="0" lvl="0" marL="0" rtl="0" algn="ctr">
              <a:spcBef>
                <a:spcPts val="0"/>
              </a:spcBef>
              <a:spcAft>
                <a:spcPts val="0"/>
              </a:spcAft>
              <a:buNone/>
            </a:pPr>
            <a:r>
              <a:rPr i="1" lang="en" sz="900"/>
              <a:t>Grades 10-12</a:t>
            </a:r>
            <a:endParaRPr i="1" sz="900"/>
          </a:p>
        </p:txBody>
      </p:sp>
      <p:sp>
        <p:nvSpPr>
          <p:cNvPr id="310" name="Google Shape;310;p22"/>
          <p:cNvSpPr txBox="1"/>
          <p:nvPr/>
        </p:nvSpPr>
        <p:spPr>
          <a:xfrm>
            <a:off x="3071813" y="2870025"/>
            <a:ext cx="2368500" cy="1431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900">
                <a:solidFill>
                  <a:schemeClr val="dk1"/>
                </a:solidFill>
                <a:highlight>
                  <a:srgbClr val="FFFFFF"/>
                </a:highlight>
              </a:rPr>
              <a:t>Students will explore the relationship between literature and the fine arts through experiences of viewing, reading, writing, speaking and listening, and language. Emphasis will be on the varied cultural influences highlighting the major themes, issues, and topics associated throughout selected literary and artistic periods.</a:t>
            </a:r>
            <a:r>
              <a:rPr i="1" lang="en" sz="900">
                <a:solidFill>
                  <a:srgbClr val="2D2D2D"/>
                </a:solidFill>
                <a:highlight>
                  <a:srgbClr val="FFFFFF"/>
                </a:highlight>
              </a:rPr>
              <a:t> Grades 10-12</a:t>
            </a:r>
            <a:endParaRPr i="1" sz="900">
              <a:solidFill>
                <a:srgbClr val="2D2D2D"/>
              </a:solidFill>
              <a:highlight>
                <a:srgbClr val="FFFFFF"/>
              </a:highlight>
            </a:endParaRPr>
          </a:p>
        </p:txBody>
      </p:sp>
      <p:sp>
        <p:nvSpPr>
          <p:cNvPr id="311" name="Google Shape;311;p22"/>
          <p:cNvSpPr txBox="1"/>
          <p:nvPr/>
        </p:nvSpPr>
        <p:spPr>
          <a:xfrm>
            <a:off x="4668425" y="1398688"/>
            <a:ext cx="2085600" cy="1154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900">
                <a:solidFill>
                  <a:schemeClr val="dk1"/>
                </a:solidFill>
                <a:highlight>
                  <a:srgbClr val="FFFFFF"/>
                </a:highlight>
              </a:rPr>
              <a:t>Students develop and use writing and language skills for creative expression in a variety of literary forms. Studying and modeling a variety of genres will be emphasized at this level of creative writing.</a:t>
            </a:r>
            <a:endParaRPr sz="900">
              <a:solidFill>
                <a:schemeClr val="dk1"/>
              </a:solidFill>
              <a:highlight>
                <a:srgbClr val="FFFFFF"/>
              </a:highlight>
            </a:endParaRPr>
          </a:p>
          <a:p>
            <a:pPr indent="0" lvl="0" marL="0" rtl="0" algn="ctr">
              <a:spcBef>
                <a:spcPts val="0"/>
              </a:spcBef>
              <a:spcAft>
                <a:spcPts val="0"/>
              </a:spcAft>
              <a:buNone/>
            </a:pPr>
            <a:r>
              <a:rPr lang="en" sz="900">
                <a:solidFill>
                  <a:schemeClr val="dk1"/>
                </a:solidFill>
                <a:highlight>
                  <a:srgbClr val="FFFFFF"/>
                </a:highlight>
              </a:rPr>
              <a:t>Grades 10- 12</a:t>
            </a:r>
            <a:endParaRPr i="1" sz="900"/>
          </a:p>
        </p:txBody>
      </p:sp>
      <p:pic>
        <p:nvPicPr>
          <p:cNvPr id="312" name="Google Shape;312;p22"/>
          <p:cNvPicPr preferRelativeResize="0"/>
          <p:nvPr/>
        </p:nvPicPr>
        <p:blipFill>
          <a:blip r:embed="rId6">
            <a:alphaModFix/>
          </a:blip>
          <a:stretch>
            <a:fillRect/>
          </a:stretch>
        </p:blipFill>
        <p:spPr>
          <a:xfrm>
            <a:off x="300650" y="2607650"/>
            <a:ext cx="939050" cy="17830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3"/>
          <p:cNvSpPr/>
          <p:nvPr/>
        </p:nvSpPr>
        <p:spPr>
          <a:xfrm>
            <a:off x="-12573" y="4493132"/>
            <a:ext cx="9169200" cy="657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rtl="0" algn="ctr">
              <a:spcBef>
                <a:spcPts val="0"/>
              </a:spcBef>
              <a:spcAft>
                <a:spcPts val="0"/>
              </a:spcAft>
              <a:buSzPts val="1100"/>
              <a:buNone/>
            </a:pPr>
            <a:r>
              <a:t/>
            </a:r>
            <a:endParaRPr i="1" sz="800">
              <a:solidFill>
                <a:schemeClr val="dk1"/>
              </a:solidFill>
            </a:endParaRPr>
          </a:p>
        </p:txBody>
      </p:sp>
      <p:sp>
        <p:nvSpPr>
          <p:cNvPr id="318" name="Google Shape;318;p23"/>
          <p:cNvSpPr/>
          <p:nvPr/>
        </p:nvSpPr>
        <p:spPr>
          <a:xfrm>
            <a:off x="-14859" y="-21716"/>
            <a:ext cx="9173718" cy="200025"/>
          </a:xfrm>
          <a:custGeom>
            <a:rect b="b" l="l" r="r" t="t"/>
            <a:pathLst>
              <a:path extrusionOk="0" h="266700" w="12231624">
                <a:moveTo>
                  <a:pt x="12211811" y="28955"/>
                </a:moveTo>
                <a:lnTo>
                  <a:pt x="19812" y="28955"/>
                </a:lnTo>
                <a:lnTo>
                  <a:pt x="19812" y="266700"/>
                </a:lnTo>
                <a:lnTo>
                  <a:pt x="12211811" y="266700"/>
                </a:lnTo>
                <a:lnTo>
                  <a:pt x="12211811" y="28955"/>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319" name="Google Shape;319;p23"/>
          <p:cNvSpPr txBox="1"/>
          <p:nvPr/>
        </p:nvSpPr>
        <p:spPr>
          <a:xfrm>
            <a:off x="533199" y="545344"/>
            <a:ext cx="7686600" cy="476400"/>
          </a:xfrm>
          <a:prstGeom prst="rect">
            <a:avLst/>
          </a:prstGeom>
          <a:noFill/>
          <a:ln>
            <a:noFill/>
          </a:ln>
        </p:spPr>
        <p:txBody>
          <a:bodyPr anchorCtr="0" anchor="t" bIns="0" lIns="0" spcFirstLastPara="1" rIns="0" wrap="square" tIns="0">
            <a:noAutofit/>
          </a:bodyPr>
          <a:lstStyle/>
          <a:p>
            <a:pPr indent="0" lvl="0" marL="12700" marR="0" rtl="0" algn="ctr">
              <a:lnSpc>
                <a:spcPct val="104166"/>
              </a:lnSpc>
              <a:spcBef>
                <a:spcPts val="0"/>
              </a:spcBef>
              <a:spcAft>
                <a:spcPts val="0"/>
              </a:spcAft>
              <a:buNone/>
            </a:pPr>
            <a:r>
              <a:rPr b="1" lang="en" sz="2300">
                <a:solidFill>
                  <a:srgbClr val="5B0F00"/>
                </a:solidFill>
              </a:rPr>
              <a:t>BDCHS Physical Education &amp; Other Electives </a:t>
            </a:r>
            <a:endParaRPr b="1" i="0" sz="2300" u="none" cap="none" strike="noStrike">
              <a:solidFill>
                <a:srgbClr val="5B0F00"/>
              </a:solidFill>
              <a:latin typeface="Arial"/>
              <a:ea typeface="Arial"/>
              <a:cs typeface="Arial"/>
              <a:sym typeface="Arial"/>
            </a:endParaRPr>
          </a:p>
        </p:txBody>
      </p:sp>
      <p:sp>
        <p:nvSpPr>
          <p:cNvPr id="320" name="Google Shape;320;p23"/>
          <p:cNvSpPr/>
          <p:nvPr/>
        </p:nvSpPr>
        <p:spPr>
          <a:xfrm>
            <a:off x="7599807" y="3650740"/>
            <a:ext cx="1372800" cy="140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321" name="Google Shape;321;p23"/>
          <p:cNvSpPr/>
          <p:nvPr/>
        </p:nvSpPr>
        <p:spPr>
          <a:xfrm>
            <a:off x="5583825" y="1148500"/>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3"/>
          <p:cNvSpPr txBox="1"/>
          <p:nvPr/>
        </p:nvSpPr>
        <p:spPr>
          <a:xfrm>
            <a:off x="5613150" y="1147338"/>
            <a:ext cx="1486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Basketball 1/2</a:t>
            </a:r>
            <a:endParaRPr b="1" sz="1200"/>
          </a:p>
        </p:txBody>
      </p:sp>
      <p:sp>
        <p:nvSpPr>
          <p:cNvPr id="323" name="Google Shape;323;p23"/>
          <p:cNvSpPr/>
          <p:nvPr/>
        </p:nvSpPr>
        <p:spPr>
          <a:xfrm>
            <a:off x="5613150" y="2006375"/>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3"/>
          <p:cNvSpPr txBox="1"/>
          <p:nvPr/>
        </p:nvSpPr>
        <p:spPr>
          <a:xfrm>
            <a:off x="5613150" y="2028463"/>
            <a:ext cx="1486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Weight Train 1/2</a:t>
            </a:r>
            <a:endParaRPr b="1" sz="1200"/>
          </a:p>
        </p:txBody>
      </p:sp>
      <p:sp>
        <p:nvSpPr>
          <p:cNvPr id="325" name="Google Shape;325;p23"/>
          <p:cNvSpPr/>
          <p:nvPr/>
        </p:nvSpPr>
        <p:spPr>
          <a:xfrm>
            <a:off x="302575" y="1245350"/>
            <a:ext cx="1783200" cy="1017000"/>
          </a:xfrm>
          <a:prstGeom prst="bevel">
            <a:avLst>
              <a:gd fmla="val 125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3"/>
          <p:cNvSpPr txBox="1"/>
          <p:nvPr/>
        </p:nvSpPr>
        <p:spPr>
          <a:xfrm>
            <a:off x="366625" y="1292150"/>
            <a:ext cx="1655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u="sng"/>
              <a:t>Reqs. for Standard Diploma:</a:t>
            </a:r>
            <a:endParaRPr b="1" sz="800" u="sng"/>
          </a:p>
          <a:p>
            <a:pPr indent="0" lvl="0" marL="0" rtl="0" algn="l">
              <a:spcBef>
                <a:spcPts val="0"/>
              </a:spcBef>
              <a:spcAft>
                <a:spcPts val="0"/>
              </a:spcAft>
              <a:buNone/>
            </a:pPr>
            <a:r>
              <a:rPr lang="en" sz="800"/>
              <a:t>1 credit of Physical Education to include Health*</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HOPE fulfills this requirement</a:t>
            </a:r>
            <a:endParaRPr sz="800"/>
          </a:p>
          <a:p>
            <a:pPr indent="0" lvl="0" marL="0" rtl="0" algn="l">
              <a:spcBef>
                <a:spcPts val="0"/>
              </a:spcBef>
              <a:spcAft>
                <a:spcPts val="0"/>
              </a:spcAft>
              <a:buNone/>
            </a:pPr>
            <a:r>
              <a:t/>
            </a:r>
            <a:endParaRPr sz="800"/>
          </a:p>
        </p:txBody>
      </p:sp>
      <p:sp>
        <p:nvSpPr>
          <p:cNvPr id="327" name="Google Shape;327;p23"/>
          <p:cNvSpPr txBox="1"/>
          <p:nvPr/>
        </p:nvSpPr>
        <p:spPr>
          <a:xfrm>
            <a:off x="5708025" y="1388804"/>
            <a:ext cx="1238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Yearlong course</a:t>
            </a:r>
            <a:endParaRPr i="1" sz="1000"/>
          </a:p>
          <a:p>
            <a:pPr indent="0" lvl="0" marL="0" rtl="0" algn="ctr">
              <a:spcBef>
                <a:spcPts val="0"/>
              </a:spcBef>
              <a:spcAft>
                <a:spcPts val="0"/>
              </a:spcAft>
              <a:buNone/>
            </a:pPr>
            <a:r>
              <a:rPr i="1" lang="en" sz="1000"/>
              <a:t>No prerequisite</a:t>
            </a:r>
            <a:endParaRPr i="1" sz="1000"/>
          </a:p>
        </p:txBody>
      </p:sp>
      <p:sp>
        <p:nvSpPr>
          <p:cNvPr id="328" name="Google Shape;328;p23"/>
          <p:cNvSpPr txBox="1"/>
          <p:nvPr/>
        </p:nvSpPr>
        <p:spPr>
          <a:xfrm>
            <a:off x="5716350" y="2262338"/>
            <a:ext cx="1280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Yearlong course</a:t>
            </a:r>
            <a:endParaRPr i="1" sz="1000"/>
          </a:p>
          <a:p>
            <a:pPr indent="0" lvl="0" marL="0" rtl="0" algn="ctr">
              <a:spcBef>
                <a:spcPts val="0"/>
              </a:spcBef>
              <a:spcAft>
                <a:spcPts val="0"/>
              </a:spcAft>
              <a:buNone/>
            </a:pPr>
            <a:r>
              <a:rPr i="1" lang="en" sz="1000"/>
              <a:t>No prerequisite</a:t>
            </a:r>
            <a:endParaRPr i="1" sz="1000"/>
          </a:p>
        </p:txBody>
      </p:sp>
      <p:sp>
        <p:nvSpPr>
          <p:cNvPr id="329" name="Google Shape;329;p23"/>
          <p:cNvSpPr/>
          <p:nvPr/>
        </p:nvSpPr>
        <p:spPr>
          <a:xfrm>
            <a:off x="3633100" y="2019025"/>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3"/>
          <p:cNvSpPr/>
          <p:nvPr/>
        </p:nvSpPr>
        <p:spPr>
          <a:xfrm>
            <a:off x="3664025" y="1182188"/>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3"/>
          <p:cNvSpPr txBox="1"/>
          <p:nvPr/>
        </p:nvSpPr>
        <p:spPr>
          <a:xfrm>
            <a:off x="3664025" y="1147338"/>
            <a:ext cx="1486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HOPE</a:t>
            </a:r>
            <a:endParaRPr b="1" sz="1200"/>
          </a:p>
        </p:txBody>
      </p:sp>
      <p:sp>
        <p:nvSpPr>
          <p:cNvPr id="332" name="Google Shape;332;p23"/>
          <p:cNvSpPr txBox="1"/>
          <p:nvPr/>
        </p:nvSpPr>
        <p:spPr>
          <a:xfrm>
            <a:off x="3505050" y="1394600"/>
            <a:ext cx="17832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Recommended at Grade 9</a:t>
            </a:r>
            <a:endParaRPr i="1" sz="900"/>
          </a:p>
          <a:p>
            <a:pPr indent="0" lvl="0" marL="0" rtl="0" algn="ctr">
              <a:spcBef>
                <a:spcPts val="0"/>
              </a:spcBef>
              <a:spcAft>
                <a:spcPts val="0"/>
              </a:spcAft>
              <a:buNone/>
            </a:pPr>
            <a:r>
              <a:rPr b="1" i="1" lang="en" sz="900"/>
              <a:t>*Graduation Requirement</a:t>
            </a:r>
            <a:r>
              <a:rPr b="1" i="1" lang="en" sz="1000"/>
              <a:t>*</a:t>
            </a:r>
            <a:endParaRPr b="1" i="1" sz="1000"/>
          </a:p>
        </p:txBody>
      </p:sp>
      <p:sp>
        <p:nvSpPr>
          <p:cNvPr id="333" name="Google Shape;333;p23"/>
          <p:cNvSpPr txBox="1"/>
          <p:nvPr/>
        </p:nvSpPr>
        <p:spPr>
          <a:xfrm>
            <a:off x="3633100" y="1999950"/>
            <a:ext cx="1486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Team Sports 1/2</a:t>
            </a:r>
            <a:endParaRPr b="1" sz="1200"/>
          </a:p>
        </p:txBody>
      </p:sp>
      <p:sp>
        <p:nvSpPr>
          <p:cNvPr id="334" name="Google Shape;334;p23"/>
          <p:cNvSpPr txBox="1"/>
          <p:nvPr/>
        </p:nvSpPr>
        <p:spPr>
          <a:xfrm>
            <a:off x="3649150" y="2185150"/>
            <a:ext cx="14265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Yearlong course</a:t>
            </a:r>
            <a:endParaRPr i="1" sz="1000"/>
          </a:p>
          <a:p>
            <a:pPr indent="0" lvl="0" marL="0" rtl="0" algn="ctr">
              <a:spcBef>
                <a:spcPts val="0"/>
              </a:spcBef>
              <a:spcAft>
                <a:spcPts val="0"/>
              </a:spcAft>
              <a:buClr>
                <a:schemeClr val="dk1"/>
              </a:buClr>
              <a:buSzPts val="1100"/>
              <a:buFont typeface="Arial"/>
              <a:buNone/>
            </a:pPr>
            <a:r>
              <a:rPr i="1" lang="en" sz="1000">
                <a:solidFill>
                  <a:schemeClr val="dk1"/>
                </a:solidFill>
              </a:rPr>
              <a:t>No prerequisite</a:t>
            </a:r>
            <a:endParaRPr i="1" sz="1000">
              <a:solidFill>
                <a:schemeClr val="dk1"/>
              </a:solidFill>
            </a:endParaRPr>
          </a:p>
          <a:p>
            <a:pPr indent="0" lvl="0" marL="0" rtl="0" algn="ctr">
              <a:spcBef>
                <a:spcPts val="0"/>
              </a:spcBef>
              <a:spcAft>
                <a:spcPts val="0"/>
              </a:spcAft>
              <a:buNone/>
            </a:pPr>
            <a:r>
              <a:t/>
            </a:r>
            <a:endParaRPr i="1" sz="1000"/>
          </a:p>
          <a:p>
            <a:pPr indent="0" lvl="0" marL="0" rtl="0" algn="ctr">
              <a:spcBef>
                <a:spcPts val="0"/>
              </a:spcBef>
              <a:spcAft>
                <a:spcPts val="0"/>
              </a:spcAft>
              <a:buNone/>
            </a:pPr>
            <a:r>
              <a:t/>
            </a:r>
            <a:endParaRPr i="1" sz="1000"/>
          </a:p>
        </p:txBody>
      </p:sp>
      <p:sp>
        <p:nvSpPr>
          <p:cNvPr id="335" name="Google Shape;335;p23"/>
          <p:cNvSpPr/>
          <p:nvPr/>
        </p:nvSpPr>
        <p:spPr>
          <a:xfrm>
            <a:off x="2249750" y="1926953"/>
            <a:ext cx="1323972" cy="817506"/>
          </a:xfrm>
          <a:prstGeom prst="irregularSeal2">
            <a:avLst/>
          </a:prstGeom>
          <a:gradFill>
            <a:gsLst>
              <a:gs pos="0">
                <a:srgbClr val="F5D0D0"/>
              </a:gs>
              <a:gs pos="100000">
                <a:srgbClr val="D96868"/>
              </a:gs>
            </a:gsLst>
            <a:path path="circle">
              <a:fillToRect b="50%" l="50%" r="50%" t="50%"/>
            </a:path>
            <a:tileRect/>
          </a:grad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3"/>
          <p:cNvSpPr txBox="1"/>
          <p:nvPr/>
        </p:nvSpPr>
        <p:spPr>
          <a:xfrm rot="-1017329">
            <a:off x="2292404" y="2186101"/>
            <a:ext cx="1150093" cy="464157"/>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t>Health Education</a:t>
            </a:r>
            <a:endParaRPr sz="800"/>
          </a:p>
        </p:txBody>
      </p:sp>
      <p:sp>
        <p:nvSpPr>
          <p:cNvPr id="337" name="Google Shape;337;p23"/>
          <p:cNvSpPr/>
          <p:nvPr/>
        </p:nvSpPr>
        <p:spPr>
          <a:xfrm>
            <a:off x="7306650" y="1628340"/>
            <a:ext cx="1323972" cy="817506"/>
          </a:xfrm>
          <a:prstGeom prst="irregularSeal2">
            <a:avLst/>
          </a:prstGeom>
          <a:gradFill>
            <a:gsLst>
              <a:gs pos="0">
                <a:srgbClr val="FFF6DB"/>
              </a:gs>
              <a:gs pos="100000">
                <a:srgbClr val="FAD25C"/>
              </a:gs>
            </a:gsLst>
            <a:path path="circle">
              <a:fillToRect b="50%" l="50%" r="50%" t="50%"/>
            </a:path>
            <a:tileRect/>
          </a:gradFill>
          <a:ln cap="flat" cmpd="sng" w="19050">
            <a:solidFill>
              <a:srgbClr val="7F6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2CC"/>
              </a:highlight>
            </a:endParaRPr>
          </a:p>
        </p:txBody>
      </p:sp>
      <p:sp>
        <p:nvSpPr>
          <p:cNvPr id="338" name="Google Shape;338;p23"/>
          <p:cNvSpPr txBox="1"/>
          <p:nvPr/>
        </p:nvSpPr>
        <p:spPr>
          <a:xfrm rot="-1017329">
            <a:off x="7349292" y="1859151"/>
            <a:ext cx="1150093" cy="464157"/>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t>Physical Education</a:t>
            </a:r>
            <a:endParaRPr sz="800"/>
          </a:p>
          <a:p>
            <a:pPr indent="0" lvl="0" marL="0" rtl="0" algn="ctr">
              <a:spcBef>
                <a:spcPts val="0"/>
              </a:spcBef>
              <a:spcAft>
                <a:spcPts val="0"/>
              </a:spcAft>
              <a:buNone/>
            </a:pPr>
            <a:r>
              <a:rPr lang="en" sz="800"/>
              <a:t>Options</a:t>
            </a:r>
            <a:endParaRPr sz="800"/>
          </a:p>
        </p:txBody>
      </p:sp>
      <p:sp>
        <p:nvSpPr>
          <p:cNvPr id="339" name="Google Shape;339;p23"/>
          <p:cNvSpPr/>
          <p:nvPr/>
        </p:nvSpPr>
        <p:spPr>
          <a:xfrm>
            <a:off x="5594325" y="2857299"/>
            <a:ext cx="1486800" cy="7365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3"/>
          <p:cNvSpPr txBox="1"/>
          <p:nvPr/>
        </p:nvSpPr>
        <p:spPr>
          <a:xfrm>
            <a:off x="5613150" y="2864238"/>
            <a:ext cx="1486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Driver Education </a:t>
            </a:r>
            <a:r>
              <a:rPr lang="en" sz="1000"/>
              <a:t>(semester course)</a:t>
            </a:r>
            <a:endParaRPr sz="1000"/>
          </a:p>
        </p:txBody>
      </p:sp>
      <p:pic>
        <p:nvPicPr>
          <p:cNvPr id="341" name="Google Shape;341;p23"/>
          <p:cNvPicPr preferRelativeResize="0"/>
          <p:nvPr/>
        </p:nvPicPr>
        <p:blipFill>
          <a:blip r:embed="rId5">
            <a:alphaModFix/>
          </a:blip>
          <a:stretch>
            <a:fillRect/>
          </a:stretch>
        </p:blipFill>
        <p:spPr>
          <a:xfrm>
            <a:off x="282915" y="2891601"/>
            <a:ext cx="2040460" cy="1407000"/>
          </a:xfrm>
          <a:prstGeom prst="rect">
            <a:avLst/>
          </a:prstGeom>
          <a:noFill/>
          <a:ln>
            <a:noFill/>
          </a:ln>
        </p:spPr>
      </p:pic>
      <p:sp>
        <p:nvSpPr>
          <p:cNvPr id="342" name="Google Shape;342;p23"/>
          <p:cNvSpPr/>
          <p:nvPr/>
        </p:nvSpPr>
        <p:spPr>
          <a:xfrm>
            <a:off x="3633100" y="2951500"/>
            <a:ext cx="1486800" cy="4617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Power Weight Lifting</a:t>
            </a:r>
            <a:endParaRPr b="1" sz="1000"/>
          </a:p>
          <a:p>
            <a:pPr indent="0" lvl="0" marL="0" rtl="0" algn="ctr">
              <a:spcBef>
                <a:spcPts val="0"/>
              </a:spcBef>
              <a:spcAft>
                <a:spcPts val="0"/>
              </a:spcAft>
              <a:buNone/>
            </a:pPr>
            <a:r>
              <a:rPr b="1" lang="en" sz="1000"/>
              <a:t> </a:t>
            </a:r>
            <a:endParaRPr b="1"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4"/>
          <p:cNvSpPr/>
          <p:nvPr/>
        </p:nvSpPr>
        <p:spPr>
          <a:xfrm>
            <a:off x="-12573" y="4493132"/>
            <a:ext cx="9169200" cy="657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348" name="Google Shape;348;p24"/>
          <p:cNvSpPr/>
          <p:nvPr/>
        </p:nvSpPr>
        <p:spPr>
          <a:xfrm>
            <a:off x="-14859" y="-21716"/>
            <a:ext cx="9173718" cy="200025"/>
          </a:xfrm>
          <a:custGeom>
            <a:rect b="b" l="l" r="r" t="t"/>
            <a:pathLst>
              <a:path extrusionOk="0" h="266700" w="12231624">
                <a:moveTo>
                  <a:pt x="12211811" y="28955"/>
                </a:moveTo>
                <a:lnTo>
                  <a:pt x="19812" y="28955"/>
                </a:lnTo>
                <a:lnTo>
                  <a:pt x="19812" y="266700"/>
                </a:lnTo>
                <a:lnTo>
                  <a:pt x="12211811" y="266700"/>
                </a:lnTo>
                <a:lnTo>
                  <a:pt x="12211811" y="28955"/>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349" name="Google Shape;349;p24"/>
          <p:cNvSpPr txBox="1"/>
          <p:nvPr/>
        </p:nvSpPr>
        <p:spPr>
          <a:xfrm>
            <a:off x="533199" y="545344"/>
            <a:ext cx="7686600" cy="476400"/>
          </a:xfrm>
          <a:prstGeom prst="rect">
            <a:avLst/>
          </a:prstGeom>
          <a:noFill/>
          <a:ln>
            <a:noFill/>
          </a:ln>
        </p:spPr>
        <p:txBody>
          <a:bodyPr anchorCtr="0" anchor="t" bIns="0" lIns="0" spcFirstLastPara="1" rIns="0" wrap="square" tIns="0">
            <a:noAutofit/>
          </a:bodyPr>
          <a:lstStyle/>
          <a:p>
            <a:pPr indent="0" lvl="0" marL="12700" marR="0" rtl="0" algn="ctr">
              <a:lnSpc>
                <a:spcPct val="104166"/>
              </a:lnSpc>
              <a:spcBef>
                <a:spcPts val="0"/>
              </a:spcBef>
              <a:spcAft>
                <a:spcPts val="0"/>
              </a:spcAft>
              <a:buNone/>
            </a:pPr>
            <a:r>
              <a:rPr b="1" lang="en" sz="2300">
                <a:solidFill>
                  <a:srgbClr val="5B0F00"/>
                </a:solidFill>
              </a:rPr>
              <a:t>BDCHS Social Science Electives</a:t>
            </a:r>
            <a:endParaRPr b="1" i="0" sz="2300" u="none" cap="none" strike="noStrike">
              <a:solidFill>
                <a:srgbClr val="5B0F00"/>
              </a:solidFill>
              <a:latin typeface="Arial"/>
              <a:ea typeface="Arial"/>
              <a:cs typeface="Arial"/>
              <a:sym typeface="Arial"/>
            </a:endParaRPr>
          </a:p>
        </p:txBody>
      </p:sp>
      <p:sp>
        <p:nvSpPr>
          <p:cNvPr id="350" name="Google Shape;350;p24"/>
          <p:cNvSpPr/>
          <p:nvPr/>
        </p:nvSpPr>
        <p:spPr>
          <a:xfrm>
            <a:off x="7957951" y="3989098"/>
            <a:ext cx="1155300" cy="11544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351" name="Google Shape;351;p24"/>
          <p:cNvSpPr/>
          <p:nvPr/>
        </p:nvSpPr>
        <p:spPr>
          <a:xfrm>
            <a:off x="1156875" y="1293413"/>
            <a:ext cx="2085600" cy="13260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4"/>
          <p:cNvSpPr txBox="1"/>
          <p:nvPr/>
        </p:nvSpPr>
        <p:spPr>
          <a:xfrm>
            <a:off x="1125975" y="1335800"/>
            <a:ext cx="2147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t>Psychology 1 / Psychology 2</a:t>
            </a:r>
            <a:endParaRPr b="1" sz="1100"/>
          </a:p>
        </p:txBody>
      </p:sp>
      <p:sp>
        <p:nvSpPr>
          <p:cNvPr id="353" name="Google Shape;353;p24"/>
          <p:cNvSpPr/>
          <p:nvPr/>
        </p:nvSpPr>
        <p:spPr>
          <a:xfrm>
            <a:off x="2163550" y="2907813"/>
            <a:ext cx="2085600" cy="13260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4"/>
          <p:cNvSpPr/>
          <p:nvPr/>
        </p:nvSpPr>
        <p:spPr>
          <a:xfrm>
            <a:off x="3468375" y="1322500"/>
            <a:ext cx="2085600" cy="13260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4"/>
          <p:cNvSpPr/>
          <p:nvPr/>
        </p:nvSpPr>
        <p:spPr>
          <a:xfrm>
            <a:off x="4351550" y="2907813"/>
            <a:ext cx="2085600" cy="13260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4"/>
          <p:cNvSpPr txBox="1"/>
          <p:nvPr/>
        </p:nvSpPr>
        <p:spPr>
          <a:xfrm>
            <a:off x="4572000" y="2864638"/>
            <a:ext cx="1956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AP Human Geography</a:t>
            </a:r>
            <a:endParaRPr b="1" sz="1200"/>
          </a:p>
        </p:txBody>
      </p:sp>
      <p:sp>
        <p:nvSpPr>
          <p:cNvPr id="357" name="Google Shape;357;p24"/>
          <p:cNvSpPr txBox="1"/>
          <p:nvPr/>
        </p:nvSpPr>
        <p:spPr>
          <a:xfrm>
            <a:off x="2163550" y="2904863"/>
            <a:ext cx="2034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AP Psychology</a:t>
            </a:r>
            <a:endParaRPr b="1" sz="1200"/>
          </a:p>
        </p:txBody>
      </p:sp>
      <p:sp>
        <p:nvSpPr>
          <p:cNvPr id="358" name="Google Shape;358;p24"/>
          <p:cNvSpPr txBox="1"/>
          <p:nvPr/>
        </p:nvSpPr>
        <p:spPr>
          <a:xfrm>
            <a:off x="2132650" y="3205000"/>
            <a:ext cx="21474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Year-long course.</a:t>
            </a:r>
            <a:endParaRPr i="1" sz="900"/>
          </a:p>
          <a:p>
            <a:pPr indent="0" lvl="0" marL="0" rtl="0" algn="ctr">
              <a:spcBef>
                <a:spcPts val="0"/>
              </a:spcBef>
              <a:spcAft>
                <a:spcPts val="0"/>
              </a:spcAft>
              <a:buNone/>
            </a:pPr>
            <a:r>
              <a:rPr lang="en" sz="900"/>
              <a:t>Grades 10-12</a:t>
            </a:r>
            <a:endParaRPr sz="900"/>
          </a:p>
          <a:p>
            <a:pPr indent="0" lvl="0" marL="0" rtl="0" algn="ctr">
              <a:spcBef>
                <a:spcPts val="0"/>
              </a:spcBef>
              <a:spcAft>
                <a:spcPts val="0"/>
              </a:spcAft>
              <a:buNone/>
            </a:pPr>
            <a:r>
              <a:rPr lang="en" sz="900">
                <a:solidFill>
                  <a:schemeClr val="dk1"/>
                </a:solidFill>
              </a:rPr>
              <a:t>AP Course Recommendation required.</a:t>
            </a:r>
            <a:endParaRPr sz="900">
              <a:solidFill>
                <a:schemeClr val="dk1"/>
              </a:solidFill>
            </a:endParaRPr>
          </a:p>
          <a:p>
            <a:pPr indent="0" lvl="0" marL="0" rtl="0" algn="ctr">
              <a:spcBef>
                <a:spcPts val="0"/>
              </a:spcBef>
              <a:spcAft>
                <a:spcPts val="0"/>
              </a:spcAft>
              <a:buClr>
                <a:schemeClr val="dk1"/>
              </a:buClr>
              <a:buSzPts val="1100"/>
              <a:buFont typeface="Arial"/>
              <a:buNone/>
            </a:pPr>
            <a:r>
              <a:t/>
            </a:r>
            <a:endParaRPr sz="900">
              <a:solidFill>
                <a:schemeClr val="dk1"/>
              </a:solidFill>
            </a:endParaRPr>
          </a:p>
          <a:p>
            <a:pPr indent="0" lvl="0" marL="0" rtl="0" algn="ctr">
              <a:spcBef>
                <a:spcPts val="0"/>
              </a:spcBef>
              <a:spcAft>
                <a:spcPts val="0"/>
              </a:spcAft>
              <a:buNone/>
            </a:pPr>
            <a:r>
              <a:rPr lang="en" sz="900"/>
              <a:t>Recommended prerequisite: </a:t>
            </a:r>
            <a:endParaRPr sz="900"/>
          </a:p>
          <a:p>
            <a:pPr indent="0" lvl="0" marL="0" rtl="0" algn="ctr">
              <a:spcBef>
                <a:spcPts val="0"/>
              </a:spcBef>
              <a:spcAft>
                <a:spcPts val="0"/>
              </a:spcAft>
              <a:buNone/>
            </a:pPr>
            <a:r>
              <a:rPr lang="en" sz="900"/>
              <a:t>Grade 9 or 10 FSA Benchmark</a:t>
            </a:r>
            <a:endParaRPr sz="900"/>
          </a:p>
        </p:txBody>
      </p:sp>
      <p:sp>
        <p:nvSpPr>
          <p:cNvPr id="359" name="Google Shape;359;p24"/>
          <p:cNvSpPr/>
          <p:nvPr/>
        </p:nvSpPr>
        <p:spPr>
          <a:xfrm>
            <a:off x="5966650" y="1304850"/>
            <a:ext cx="2085600" cy="13260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
          <p:cNvSpPr txBox="1"/>
          <p:nvPr/>
        </p:nvSpPr>
        <p:spPr>
          <a:xfrm>
            <a:off x="5967375" y="1251475"/>
            <a:ext cx="2085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100"/>
          </a:p>
        </p:txBody>
      </p:sp>
      <p:sp>
        <p:nvSpPr>
          <p:cNvPr id="361" name="Google Shape;361;p24"/>
          <p:cNvSpPr txBox="1"/>
          <p:nvPr/>
        </p:nvSpPr>
        <p:spPr>
          <a:xfrm>
            <a:off x="5837175" y="3066399"/>
            <a:ext cx="23460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i="1" sz="900"/>
          </a:p>
        </p:txBody>
      </p:sp>
      <p:sp>
        <p:nvSpPr>
          <p:cNvPr id="362" name="Google Shape;362;p24"/>
          <p:cNvSpPr txBox="1"/>
          <p:nvPr/>
        </p:nvSpPr>
        <p:spPr>
          <a:xfrm>
            <a:off x="1156875" y="1605475"/>
            <a:ext cx="20856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Introduction to the scientific exploration of the mind and human behavior.</a:t>
            </a:r>
            <a:endParaRPr sz="900"/>
          </a:p>
          <a:p>
            <a:pPr indent="0" lvl="0" marL="0" rtl="0" algn="ctr">
              <a:spcBef>
                <a:spcPts val="0"/>
              </a:spcBef>
              <a:spcAft>
                <a:spcPts val="0"/>
              </a:spcAft>
              <a:buNone/>
            </a:pPr>
            <a:r>
              <a:rPr i="1" lang="en" sz="900" u="sng"/>
              <a:t>Year-long paired* semester electives.</a:t>
            </a:r>
            <a:endParaRPr i="1" sz="900" u="sng"/>
          </a:p>
          <a:p>
            <a:pPr indent="0" lvl="0" marL="0" rtl="0" algn="ctr">
              <a:spcBef>
                <a:spcPts val="0"/>
              </a:spcBef>
              <a:spcAft>
                <a:spcPts val="0"/>
              </a:spcAft>
              <a:buNone/>
            </a:pPr>
            <a:r>
              <a:rPr lang="en" sz="900"/>
              <a:t>Grades 10-12</a:t>
            </a:r>
            <a:endParaRPr sz="900"/>
          </a:p>
          <a:p>
            <a:pPr indent="0" lvl="0" marL="0" rtl="0" algn="ctr">
              <a:spcBef>
                <a:spcPts val="0"/>
              </a:spcBef>
              <a:spcAft>
                <a:spcPts val="0"/>
              </a:spcAft>
              <a:buNone/>
            </a:pPr>
            <a:r>
              <a:rPr b="1" lang="en" sz="900" u="sng"/>
              <a:t>*Must take both courses</a:t>
            </a:r>
            <a:endParaRPr b="1" sz="900" u="sng"/>
          </a:p>
        </p:txBody>
      </p:sp>
      <p:sp>
        <p:nvSpPr>
          <p:cNvPr id="363" name="Google Shape;363;p24"/>
          <p:cNvSpPr txBox="1"/>
          <p:nvPr/>
        </p:nvSpPr>
        <p:spPr>
          <a:xfrm>
            <a:off x="3410775" y="1582000"/>
            <a:ext cx="22008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900">
                <a:solidFill>
                  <a:schemeClr val="dk1"/>
                </a:solidFill>
                <a:highlight>
                  <a:schemeClr val="lt1"/>
                </a:highlight>
              </a:rPr>
              <a:t>Study of the historical development of women in various cultures. The study of the American legal system.</a:t>
            </a:r>
            <a:endParaRPr sz="900">
              <a:solidFill>
                <a:schemeClr val="dk1"/>
              </a:solidFill>
              <a:highlight>
                <a:schemeClr val="lt1"/>
              </a:highlight>
            </a:endParaRPr>
          </a:p>
          <a:p>
            <a:pPr indent="0" lvl="0" marL="0" rtl="0" algn="ctr">
              <a:spcBef>
                <a:spcPts val="0"/>
              </a:spcBef>
              <a:spcAft>
                <a:spcPts val="0"/>
              </a:spcAft>
              <a:buClr>
                <a:schemeClr val="dk1"/>
              </a:buClr>
              <a:buSzPts val="1100"/>
              <a:buFont typeface="Arial"/>
              <a:buNone/>
            </a:pPr>
            <a:r>
              <a:rPr i="1" lang="en" sz="900" u="sng">
                <a:solidFill>
                  <a:schemeClr val="dk1"/>
                </a:solidFill>
              </a:rPr>
              <a:t>Year-long paired* semester electives.</a:t>
            </a:r>
            <a:r>
              <a:rPr lang="en" sz="900">
                <a:solidFill>
                  <a:schemeClr val="dk1"/>
                </a:solidFill>
              </a:rPr>
              <a:t> </a:t>
            </a:r>
            <a:endParaRPr sz="900">
              <a:solidFill>
                <a:schemeClr val="dk1"/>
              </a:solidFill>
            </a:endParaRPr>
          </a:p>
          <a:p>
            <a:pPr indent="0" lvl="0" marL="0" rtl="0" algn="ctr">
              <a:spcBef>
                <a:spcPts val="0"/>
              </a:spcBef>
              <a:spcAft>
                <a:spcPts val="0"/>
              </a:spcAft>
              <a:buClr>
                <a:schemeClr val="dk1"/>
              </a:buClr>
              <a:buSzPts val="1100"/>
              <a:buFont typeface="Arial"/>
              <a:buNone/>
            </a:pPr>
            <a:r>
              <a:rPr lang="en" sz="900">
                <a:solidFill>
                  <a:schemeClr val="dk1"/>
                </a:solidFill>
              </a:rPr>
              <a:t>Grades 11-12</a:t>
            </a:r>
            <a:endParaRPr sz="900">
              <a:solidFill>
                <a:schemeClr val="dk1"/>
              </a:solidFill>
            </a:endParaRPr>
          </a:p>
          <a:p>
            <a:pPr indent="0" lvl="0" marL="0" rtl="0" algn="ctr">
              <a:spcBef>
                <a:spcPts val="0"/>
              </a:spcBef>
              <a:spcAft>
                <a:spcPts val="0"/>
              </a:spcAft>
              <a:buClr>
                <a:schemeClr val="dk1"/>
              </a:buClr>
              <a:buSzPts val="1100"/>
              <a:buFont typeface="Arial"/>
              <a:buNone/>
            </a:pPr>
            <a:r>
              <a:rPr b="1" lang="en" sz="900" u="sng">
                <a:solidFill>
                  <a:schemeClr val="dk1"/>
                </a:solidFill>
              </a:rPr>
              <a:t>*Must take both courses</a:t>
            </a:r>
            <a:endParaRPr i="1" sz="900"/>
          </a:p>
        </p:txBody>
      </p:sp>
      <p:sp>
        <p:nvSpPr>
          <p:cNvPr id="364" name="Google Shape;364;p24"/>
          <p:cNvSpPr txBox="1"/>
          <p:nvPr/>
        </p:nvSpPr>
        <p:spPr>
          <a:xfrm>
            <a:off x="5879650" y="1658900"/>
            <a:ext cx="2259600" cy="9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850">
                <a:solidFill>
                  <a:schemeClr val="dk1"/>
                </a:solidFill>
                <a:highlight>
                  <a:schemeClr val="lt1"/>
                </a:highlight>
              </a:rPr>
              <a:t>Study of the chronological development of African-Americans. The examination of the events of the Holocaust.</a:t>
            </a:r>
            <a:endParaRPr sz="1000">
              <a:solidFill>
                <a:schemeClr val="dk1"/>
              </a:solidFill>
            </a:endParaRPr>
          </a:p>
          <a:p>
            <a:pPr indent="0" lvl="0" marL="0" rtl="0" algn="ctr">
              <a:spcBef>
                <a:spcPts val="0"/>
              </a:spcBef>
              <a:spcAft>
                <a:spcPts val="0"/>
              </a:spcAft>
              <a:buClr>
                <a:schemeClr val="dk1"/>
              </a:buClr>
              <a:buSzPts val="1100"/>
              <a:buFont typeface="Arial"/>
              <a:buNone/>
            </a:pPr>
            <a:r>
              <a:rPr i="1" lang="en" sz="900" u="sng">
                <a:solidFill>
                  <a:schemeClr val="dk1"/>
                </a:solidFill>
              </a:rPr>
              <a:t>Year-long paired* semester electives.</a:t>
            </a:r>
            <a:r>
              <a:rPr lang="en" sz="900">
                <a:solidFill>
                  <a:schemeClr val="dk1"/>
                </a:solidFill>
              </a:rPr>
              <a:t> </a:t>
            </a:r>
            <a:endParaRPr sz="900">
              <a:solidFill>
                <a:schemeClr val="dk1"/>
              </a:solidFill>
            </a:endParaRPr>
          </a:p>
          <a:p>
            <a:pPr indent="0" lvl="0" marL="0" rtl="0" algn="ctr">
              <a:spcBef>
                <a:spcPts val="0"/>
              </a:spcBef>
              <a:spcAft>
                <a:spcPts val="0"/>
              </a:spcAft>
              <a:buClr>
                <a:schemeClr val="dk1"/>
              </a:buClr>
              <a:buSzPts val="1100"/>
              <a:buFont typeface="Arial"/>
              <a:buNone/>
            </a:pPr>
            <a:r>
              <a:rPr lang="en" sz="900">
                <a:solidFill>
                  <a:schemeClr val="dk1"/>
                </a:solidFill>
              </a:rPr>
              <a:t>Grades 11-12</a:t>
            </a:r>
            <a:endParaRPr sz="900">
              <a:solidFill>
                <a:schemeClr val="dk1"/>
              </a:solidFill>
            </a:endParaRPr>
          </a:p>
          <a:p>
            <a:pPr indent="0" lvl="0" marL="0" rtl="0" algn="ctr">
              <a:spcBef>
                <a:spcPts val="0"/>
              </a:spcBef>
              <a:spcAft>
                <a:spcPts val="0"/>
              </a:spcAft>
              <a:buClr>
                <a:schemeClr val="dk1"/>
              </a:buClr>
              <a:buSzPts val="1100"/>
              <a:buFont typeface="Arial"/>
              <a:buNone/>
            </a:pPr>
            <a:r>
              <a:rPr b="1" lang="en" sz="900" u="sng">
                <a:solidFill>
                  <a:schemeClr val="dk1"/>
                </a:solidFill>
              </a:rPr>
              <a:t>*Must take both courses</a:t>
            </a:r>
            <a:endParaRPr/>
          </a:p>
        </p:txBody>
      </p:sp>
      <p:pic>
        <p:nvPicPr>
          <p:cNvPr id="365" name="Google Shape;365;p24"/>
          <p:cNvPicPr preferRelativeResize="0"/>
          <p:nvPr/>
        </p:nvPicPr>
        <p:blipFill>
          <a:blip r:embed="rId5">
            <a:alphaModFix/>
          </a:blip>
          <a:stretch>
            <a:fillRect/>
          </a:stretch>
        </p:blipFill>
        <p:spPr>
          <a:xfrm>
            <a:off x="7632239" y="418550"/>
            <a:ext cx="1307916" cy="730000"/>
          </a:xfrm>
          <a:prstGeom prst="rect">
            <a:avLst/>
          </a:prstGeom>
          <a:noFill/>
          <a:ln>
            <a:noFill/>
          </a:ln>
        </p:spPr>
      </p:pic>
      <p:sp>
        <p:nvSpPr>
          <p:cNvPr id="366" name="Google Shape;366;p24"/>
          <p:cNvSpPr txBox="1"/>
          <p:nvPr/>
        </p:nvSpPr>
        <p:spPr>
          <a:xfrm>
            <a:off x="3437475" y="1339688"/>
            <a:ext cx="2147400" cy="346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50"/>
              <a:t>Women's Studies/ Law Studies</a:t>
            </a:r>
            <a:endParaRPr b="1" sz="1050"/>
          </a:p>
        </p:txBody>
      </p:sp>
      <p:sp>
        <p:nvSpPr>
          <p:cNvPr id="367" name="Google Shape;367;p24"/>
          <p:cNvSpPr txBox="1"/>
          <p:nvPr/>
        </p:nvSpPr>
        <p:spPr>
          <a:xfrm>
            <a:off x="5935750" y="1293421"/>
            <a:ext cx="21474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050">
                <a:solidFill>
                  <a:schemeClr val="dk1"/>
                </a:solidFill>
              </a:rPr>
              <a:t>African- American History/ Holocaust History</a:t>
            </a:r>
            <a:endParaRPr b="1" sz="1050"/>
          </a:p>
        </p:txBody>
      </p:sp>
      <p:sp>
        <p:nvSpPr>
          <p:cNvPr id="368" name="Google Shape;368;p24"/>
          <p:cNvSpPr txBox="1"/>
          <p:nvPr/>
        </p:nvSpPr>
        <p:spPr>
          <a:xfrm>
            <a:off x="4351538" y="3205000"/>
            <a:ext cx="21474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Year-long course.</a:t>
            </a:r>
            <a:endParaRPr i="1" sz="900"/>
          </a:p>
          <a:p>
            <a:pPr indent="0" lvl="0" marL="0" rtl="0" algn="ctr">
              <a:spcBef>
                <a:spcPts val="0"/>
              </a:spcBef>
              <a:spcAft>
                <a:spcPts val="0"/>
              </a:spcAft>
              <a:buNone/>
            </a:pPr>
            <a:r>
              <a:rPr lang="en" sz="900"/>
              <a:t>Grades 9-12</a:t>
            </a:r>
            <a:endParaRPr sz="900"/>
          </a:p>
          <a:p>
            <a:pPr indent="0" lvl="0" marL="0" rtl="0" algn="ctr">
              <a:spcBef>
                <a:spcPts val="0"/>
              </a:spcBef>
              <a:spcAft>
                <a:spcPts val="0"/>
              </a:spcAft>
              <a:buNone/>
            </a:pPr>
            <a:r>
              <a:rPr lang="en" sz="900">
                <a:solidFill>
                  <a:schemeClr val="dk1"/>
                </a:solidFill>
              </a:rPr>
              <a:t>AP Course Recommendation required.</a:t>
            </a:r>
            <a:endParaRPr sz="900">
              <a:solidFill>
                <a:schemeClr val="dk1"/>
              </a:solidFill>
            </a:endParaRPr>
          </a:p>
          <a:p>
            <a:pPr indent="0" lvl="0" marL="0" rtl="0" algn="ctr">
              <a:spcBef>
                <a:spcPts val="0"/>
              </a:spcBef>
              <a:spcAft>
                <a:spcPts val="0"/>
              </a:spcAft>
              <a:buNone/>
            </a:pPr>
            <a:r>
              <a:t/>
            </a:r>
            <a:endParaRPr sz="900">
              <a:solidFill>
                <a:schemeClr val="dk1"/>
              </a:solidFill>
            </a:endParaRPr>
          </a:p>
          <a:p>
            <a:pPr indent="0" lvl="0" marL="0" rtl="0" algn="ctr">
              <a:spcBef>
                <a:spcPts val="0"/>
              </a:spcBef>
              <a:spcAft>
                <a:spcPts val="0"/>
              </a:spcAft>
              <a:buNone/>
            </a:pPr>
            <a:r>
              <a:rPr lang="en" sz="900"/>
              <a:t>Recommended prerequisite: </a:t>
            </a:r>
            <a:endParaRPr sz="900"/>
          </a:p>
          <a:p>
            <a:pPr indent="0" lvl="0" marL="0" rtl="0" algn="ctr">
              <a:spcBef>
                <a:spcPts val="0"/>
              </a:spcBef>
              <a:spcAft>
                <a:spcPts val="0"/>
              </a:spcAft>
              <a:buNone/>
            </a:pPr>
            <a:r>
              <a:rPr lang="en" sz="900"/>
              <a:t>Grade 9 or 10 FSA Benchmark</a:t>
            </a:r>
            <a:endParaRPr sz="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p25"/>
          <p:cNvPicPr preferRelativeResize="0"/>
          <p:nvPr/>
        </p:nvPicPr>
        <p:blipFill>
          <a:blip r:embed="rId3">
            <a:alphaModFix/>
          </a:blip>
          <a:stretch>
            <a:fillRect/>
          </a:stretch>
        </p:blipFill>
        <p:spPr>
          <a:xfrm rot="-695158">
            <a:off x="6633422" y="3674875"/>
            <a:ext cx="1097653" cy="476401"/>
          </a:xfrm>
          <a:prstGeom prst="rect">
            <a:avLst/>
          </a:prstGeom>
          <a:noFill/>
          <a:ln>
            <a:noFill/>
          </a:ln>
        </p:spPr>
      </p:pic>
      <p:pic>
        <p:nvPicPr>
          <p:cNvPr id="374" name="Google Shape;374;p25"/>
          <p:cNvPicPr preferRelativeResize="0"/>
          <p:nvPr/>
        </p:nvPicPr>
        <p:blipFill>
          <a:blip r:embed="rId4">
            <a:alphaModFix/>
          </a:blip>
          <a:stretch>
            <a:fillRect/>
          </a:stretch>
        </p:blipFill>
        <p:spPr>
          <a:xfrm rot="-1121937">
            <a:off x="117918" y="161875"/>
            <a:ext cx="1017000" cy="1017000"/>
          </a:xfrm>
          <a:prstGeom prst="rect">
            <a:avLst/>
          </a:prstGeom>
          <a:noFill/>
          <a:ln>
            <a:noFill/>
          </a:ln>
        </p:spPr>
      </p:pic>
      <p:sp>
        <p:nvSpPr>
          <p:cNvPr id="375" name="Google Shape;375;p25"/>
          <p:cNvSpPr/>
          <p:nvPr/>
        </p:nvSpPr>
        <p:spPr>
          <a:xfrm>
            <a:off x="4680838" y="2701913"/>
            <a:ext cx="1783200" cy="1656600"/>
          </a:xfrm>
          <a:prstGeom prst="roundRect">
            <a:avLst>
              <a:gd fmla="val 16667" name="adj"/>
            </a:avLst>
          </a:prstGeom>
          <a:no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5"/>
          <p:cNvSpPr/>
          <p:nvPr/>
        </p:nvSpPr>
        <p:spPr>
          <a:xfrm>
            <a:off x="-12573" y="4493132"/>
            <a:ext cx="9169200" cy="6573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rtl="0" algn="ctr">
              <a:spcBef>
                <a:spcPts val="0"/>
              </a:spcBef>
              <a:spcAft>
                <a:spcPts val="0"/>
              </a:spcAft>
              <a:buSzPts val="1100"/>
              <a:buNone/>
            </a:pPr>
            <a:r>
              <a:t/>
            </a:r>
            <a:endParaRPr i="1" sz="800">
              <a:solidFill>
                <a:schemeClr val="dk1"/>
              </a:solidFill>
            </a:endParaRPr>
          </a:p>
        </p:txBody>
      </p:sp>
      <p:sp>
        <p:nvSpPr>
          <p:cNvPr id="377" name="Google Shape;377;p25"/>
          <p:cNvSpPr/>
          <p:nvPr/>
        </p:nvSpPr>
        <p:spPr>
          <a:xfrm>
            <a:off x="-14859" y="-21716"/>
            <a:ext cx="9173718" cy="200025"/>
          </a:xfrm>
          <a:custGeom>
            <a:rect b="b" l="l" r="r" t="t"/>
            <a:pathLst>
              <a:path extrusionOk="0" h="266700" w="12231624">
                <a:moveTo>
                  <a:pt x="12211811" y="28955"/>
                </a:moveTo>
                <a:lnTo>
                  <a:pt x="19812" y="28955"/>
                </a:lnTo>
                <a:lnTo>
                  <a:pt x="19812" y="266700"/>
                </a:lnTo>
                <a:lnTo>
                  <a:pt x="12211811" y="266700"/>
                </a:lnTo>
                <a:lnTo>
                  <a:pt x="12211811" y="28955"/>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378" name="Google Shape;378;p25"/>
          <p:cNvSpPr txBox="1"/>
          <p:nvPr/>
        </p:nvSpPr>
        <p:spPr>
          <a:xfrm>
            <a:off x="291225" y="269550"/>
            <a:ext cx="8455800" cy="476400"/>
          </a:xfrm>
          <a:prstGeom prst="rect">
            <a:avLst/>
          </a:prstGeom>
          <a:noFill/>
          <a:ln>
            <a:noFill/>
          </a:ln>
        </p:spPr>
        <p:txBody>
          <a:bodyPr anchorCtr="0" anchor="t" bIns="0" lIns="0" spcFirstLastPara="1" rIns="0" wrap="square" tIns="0">
            <a:noAutofit/>
          </a:bodyPr>
          <a:lstStyle/>
          <a:p>
            <a:pPr indent="0" lvl="0" marL="12700" marR="0" rtl="0" algn="ctr">
              <a:lnSpc>
                <a:spcPct val="104166"/>
              </a:lnSpc>
              <a:spcBef>
                <a:spcPts val="0"/>
              </a:spcBef>
              <a:spcAft>
                <a:spcPts val="0"/>
              </a:spcAft>
              <a:buNone/>
            </a:pPr>
            <a:r>
              <a:rPr b="1" lang="en" sz="2300">
                <a:solidFill>
                  <a:srgbClr val="5B0F00"/>
                </a:solidFill>
              </a:rPr>
              <a:t>BDCHS Fine &amp; Performing Arts Electives </a:t>
            </a:r>
            <a:endParaRPr b="1" i="0" sz="2300" u="none" cap="none" strike="noStrike">
              <a:solidFill>
                <a:srgbClr val="5B0F00"/>
              </a:solidFill>
              <a:latin typeface="Arial"/>
              <a:ea typeface="Arial"/>
              <a:cs typeface="Arial"/>
              <a:sym typeface="Arial"/>
            </a:endParaRPr>
          </a:p>
        </p:txBody>
      </p:sp>
      <p:sp>
        <p:nvSpPr>
          <p:cNvPr id="379" name="Google Shape;379;p25"/>
          <p:cNvSpPr/>
          <p:nvPr/>
        </p:nvSpPr>
        <p:spPr>
          <a:xfrm>
            <a:off x="7599807" y="3650740"/>
            <a:ext cx="1372800" cy="14070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380" name="Google Shape;380;p25"/>
          <p:cNvSpPr/>
          <p:nvPr/>
        </p:nvSpPr>
        <p:spPr>
          <a:xfrm>
            <a:off x="4802913" y="2762638"/>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5"/>
          <p:cNvSpPr/>
          <p:nvPr/>
        </p:nvSpPr>
        <p:spPr>
          <a:xfrm>
            <a:off x="4802913" y="3582913"/>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5"/>
          <p:cNvSpPr txBox="1"/>
          <p:nvPr/>
        </p:nvSpPr>
        <p:spPr>
          <a:xfrm>
            <a:off x="4743650" y="2726063"/>
            <a:ext cx="1602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Chorus 1</a:t>
            </a:r>
            <a:endParaRPr b="1" sz="1200">
              <a:solidFill>
                <a:schemeClr val="dk1"/>
              </a:solidFill>
            </a:endParaRPr>
          </a:p>
          <a:p>
            <a:pPr indent="0" lvl="0" marL="0" rtl="0" algn="l">
              <a:spcBef>
                <a:spcPts val="0"/>
              </a:spcBef>
              <a:spcAft>
                <a:spcPts val="0"/>
              </a:spcAft>
              <a:buNone/>
            </a:pPr>
            <a:r>
              <a:t/>
            </a:r>
            <a:endParaRPr sz="1200"/>
          </a:p>
        </p:txBody>
      </p:sp>
      <p:sp>
        <p:nvSpPr>
          <p:cNvPr id="383" name="Google Shape;383;p25"/>
          <p:cNvSpPr txBox="1"/>
          <p:nvPr/>
        </p:nvSpPr>
        <p:spPr>
          <a:xfrm>
            <a:off x="4745313" y="3525338"/>
            <a:ext cx="1602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t>Chorus 5 Honors (Advanced Chorus)</a:t>
            </a:r>
            <a:endParaRPr b="1" sz="1000"/>
          </a:p>
        </p:txBody>
      </p:sp>
      <p:grpSp>
        <p:nvGrpSpPr>
          <p:cNvPr id="384" name="Google Shape;384;p25"/>
          <p:cNvGrpSpPr/>
          <p:nvPr/>
        </p:nvGrpSpPr>
        <p:grpSpPr>
          <a:xfrm>
            <a:off x="2672711" y="837200"/>
            <a:ext cx="2228485" cy="923400"/>
            <a:chOff x="6114075" y="383400"/>
            <a:chExt cx="3145800" cy="923400"/>
          </a:xfrm>
        </p:grpSpPr>
        <p:sp>
          <p:nvSpPr>
            <p:cNvPr id="385" name="Google Shape;385;p25"/>
            <p:cNvSpPr/>
            <p:nvPr/>
          </p:nvSpPr>
          <p:spPr>
            <a:xfrm>
              <a:off x="6114075" y="383400"/>
              <a:ext cx="3145800" cy="829800"/>
            </a:xfrm>
            <a:prstGeom prst="bevel">
              <a:avLst>
                <a:gd fmla="val 125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5"/>
            <p:cNvSpPr txBox="1"/>
            <p:nvPr/>
          </p:nvSpPr>
          <p:spPr>
            <a:xfrm>
              <a:off x="6262139" y="383400"/>
              <a:ext cx="28818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u="sng"/>
                <a:t>Reqs. for Standard Diploma:</a:t>
              </a:r>
              <a:endParaRPr b="1" sz="800" u="sng"/>
            </a:p>
            <a:p>
              <a:pPr indent="0" lvl="0" marL="0" rtl="0" algn="l">
                <a:spcBef>
                  <a:spcPts val="0"/>
                </a:spcBef>
                <a:spcAft>
                  <a:spcPts val="0"/>
                </a:spcAft>
                <a:buNone/>
              </a:pPr>
              <a:r>
                <a:rPr lang="en" sz="800"/>
                <a:t>1 Credit in Fine and Performing Arts, Speech and Debate, or Practical Arts*</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*Digital Info Tech fulfills this credit.</a:t>
              </a:r>
              <a:endParaRPr sz="800"/>
            </a:p>
            <a:p>
              <a:pPr indent="0" lvl="0" marL="0" rtl="0" algn="l">
                <a:spcBef>
                  <a:spcPts val="0"/>
                </a:spcBef>
                <a:spcAft>
                  <a:spcPts val="0"/>
                </a:spcAft>
                <a:buNone/>
              </a:pPr>
              <a:r>
                <a:t/>
              </a:r>
              <a:endParaRPr sz="800"/>
            </a:p>
          </p:txBody>
        </p:sp>
      </p:grpSp>
      <p:sp>
        <p:nvSpPr>
          <p:cNvPr id="387" name="Google Shape;387;p25"/>
          <p:cNvSpPr/>
          <p:nvPr/>
        </p:nvSpPr>
        <p:spPr>
          <a:xfrm>
            <a:off x="5485875" y="3451975"/>
            <a:ext cx="173100" cy="1746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5"/>
          <p:cNvSpPr txBox="1"/>
          <p:nvPr/>
        </p:nvSpPr>
        <p:spPr>
          <a:xfrm>
            <a:off x="4801263" y="3941613"/>
            <a:ext cx="1486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chemeClr val="dk1"/>
                </a:solidFill>
              </a:rPr>
              <a:t>Prereq: Chorus 1</a:t>
            </a:r>
            <a:endParaRPr i="1" sz="1000"/>
          </a:p>
        </p:txBody>
      </p:sp>
      <p:sp>
        <p:nvSpPr>
          <p:cNvPr id="389" name="Google Shape;389;p25"/>
          <p:cNvSpPr txBox="1"/>
          <p:nvPr/>
        </p:nvSpPr>
        <p:spPr>
          <a:xfrm>
            <a:off x="4802913" y="2967000"/>
            <a:ext cx="1486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chemeClr val="dk1"/>
                </a:solidFill>
              </a:rPr>
              <a:t>Yearlong course</a:t>
            </a:r>
            <a:endParaRPr i="1" sz="1000">
              <a:solidFill>
                <a:schemeClr val="dk1"/>
              </a:solidFill>
            </a:endParaRPr>
          </a:p>
          <a:p>
            <a:pPr indent="0" lvl="0" marL="0" rtl="0" algn="ctr">
              <a:spcBef>
                <a:spcPts val="0"/>
              </a:spcBef>
              <a:spcAft>
                <a:spcPts val="0"/>
              </a:spcAft>
              <a:buNone/>
            </a:pPr>
            <a:r>
              <a:rPr i="1" lang="en" sz="1000">
                <a:solidFill>
                  <a:schemeClr val="dk1"/>
                </a:solidFill>
              </a:rPr>
              <a:t>No </a:t>
            </a:r>
            <a:r>
              <a:rPr i="1" lang="en" sz="1000">
                <a:solidFill>
                  <a:schemeClr val="dk1"/>
                </a:solidFill>
              </a:rPr>
              <a:t>prerequisite</a:t>
            </a:r>
            <a:endParaRPr i="1" sz="900"/>
          </a:p>
        </p:txBody>
      </p:sp>
      <p:grpSp>
        <p:nvGrpSpPr>
          <p:cNvPr id="390" name="Google Shape;390;p25"/>
          <p:cNvGrpSpPr/>
          <p:nvPr/>
        </p:nvGrpSpPr>
        <p:grpSpPr>
          <a:xfrm>
            <a:off x="391100" y="993063"/>
            <a:ext cx="1783200" cy="3379200"/>
            <a:chOff x="5435625" y="1033000"/>
            <a:chExt cx="1783200" cy="3379200"/>
          </a:xfrm>
        </p:grpSpPr>
        <p:sp>
          <p:nvSpPr>
            <p:cNvPr id="391" name="Google Shape;391;p25"/>
            <p:cNvSpPr/>
            <p:nvPr/>
          </p:nvSpPr>
          <p:spPr>
            <a:xfrm>
              <a:off x="5435625" y="1033000"/>
              <a:ext cx="1783200" cy="3379200"/>
            </a:xfrm>
            <a:prstGeom prst="roundRect">
              <a:avLst>
                <a:gd fmla="val 16667" name="adj"/>
              </a:avLst>
            </a:prstGeom>
            <a:noFill/>
            <a:ln cap="flat" cmpd="sng" w="1905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5"/>
            <p:cNvSpPr/>
            <p:nvPr/>
          </p:nvSpPr>
          <p:spPr>
            <a:xfrm>
              <a:off x="5583825" y="1148500"/>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5"/>
            <p:cNvSpPr txBox="1"/>
            <p:nvPr/>
          </p:nvSpPr>
          <p:spPr>
            <a:xfrm>
              <a:off x="5613150" y="1147338"/>
              <a:ext cx="1486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Draw 1/ Draw 2</a:t>
              </a:r>
              <a:endParaRPr b="1" sz="1200"/>
            </a:p>
          </p:txBody>
        </p:sp>
        <p:sp>
          <p:nvSpPr>
            <p:cNvPr id="394" name="Google Shape;394;p25"/>
            <p:cNvSpPr/>
            <p:nvPr/>
          </p:nvSpPr>
          <p:spPr>
            <a:xfrm>
              <a:off x="5613150" y="2006375"/>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5"/>
            <p:cNvSpPr txBox="1"/>
            <p:nvPr/>
          </p:nvSpPr>
          <p:spPr>
            <a:xfrm>
              <a:off x="5592150" y="1999950"/>
              <a:ext cx="1486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Paint 1 / Paint 2</a:t>
              </a:r>
              <a:endParaRPr b="1" sz="1200"/>
            </a:p>
          </p:txBody>
        </p:sp>
        <p:sp>
          <p:nvSpPr>
            <p:cNvPr id="396" name="Google Shape;396;p25"/>
            <p:cNvSpPr/>
            <p:nvPr/>
          </p:nvSpPr>
          <p:spPr>
            <a:xfrm>
              <a:off x="5621225" y="2852563"/>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5"/>
            <p:cNvSpPr/>
            <p:nvPr/>
          </p:nvSpPr>
          <p:spPr>
            <a:xfrm>
              <a:off x="5621225" y="3672838"/>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5"/>
            <p:cNvSpPr txBox="1"/>
            <p:nvPr/>
          </p:nvSpPr>
          <p:spPr>
            <a:xfrm>
              <a:off x="5621200" y="2835538"/>
              <a:ext cx="1426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AP 2D:Studio Art</a:t>
              </a:r>
              <a:endParaRPr b="1" sz="1200"/>
            </a:p>
          </p:txBody>
        </p:sp>
        <p:sp>
          <p:nvSpPr>
            <p:cNvPr id="399" name="Google Shape;399;p25"/>
            <p:cNvSpPr txBox="1"/>
            <p:nvPr/>
          </p:nvSpPr>
          <p:spPr>
            <a:xfrm>
              <a:off x="5613150" y="3682400"/>
              <a:ext cx="148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AP 2D: Drawing</a:t>
              </a:r>
              <a:endParaRPr b="1" sz="1200">
                <a:solidFill>
                  <a:schemeClr val="dk1"/>
                </a:solidFill>
              </a:endParaRPr>
            </a:p>
            <a:p>
              <a:pPr indent="0" lvl="0" marL="0" rtl="0" algn="ctr">
                <a:spcBef>
                  <a:spcPts val="0"/>
                </a:spcBef>
                <a:spcAft>
                  <a:spcPts val="0"/>
                </a:spcAft>
                <a:buNone/>
              </a:pPr>
              <a:r>
                <a:t/>
              </a:r>
              <a:endParaRPr sz="1200"/>
            </a:p>
          </p:txBody>
        </p:sp>
        <p:sp>
          <p:nvSpPr>
            <p:cNvPr id="400" name="Google Shape;400;p25"/>
            <p:cNvSpPr txBox="1"/>
            <p:nvPr/>
          </p:nvSpPr>
          <p:spPr>
            <a:xfrm>
              <a:off x="5708025" y="1388804"/>
              <a:ext cx="1238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Yearlong course</a:t>
              </a:r>
              <a:endParaRPr i="1" sz="1000"/>
            </a:p>
            <a:p>
              <a:pPr indent="0" lvl="0" marL="0" rtl="0" algn="ctr">
                <a:spcBef>
                  <a:spcPts val="0"/>
                </a:spcBef>
                <a:spcAft>
                  <a:spcPts val="0"/>
                </a:spcAft>
                <a:buNone/>
              </a:pPr>
              <a:r>
                <a:rPr i="1" lang="en" sz="1000"/>
                <a:t>No prerequisite</a:t>
              </a:r>
              <a:endParaRPr i="1" sz="1000"/>
            </a:p>
          </p:txBody>
        </p:sp>
        <p:sp>
          <p:nvSpPr>
            <p:cNvPr id="401" name="Google Shape;401;p25"/>
            <p:cNvSpPr txBox="1"/>
            <p:nvPr/>
          </p:nvSpPr>
          <p:spPr>
            <a:xfrm>
              <a:off x="5724425" y="2222863"/>
              <a:ext cx="1280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Yearlong course</a:t>
              </a:r>
              <a:endParaRPr i="1" sz="1000"/>
            </a:p>
            <a:p>
              <a:pPr indent="0" lvl="0" marL="0" rtl="0" algn="ctr">
                <a:spcBef>
                  <a:spcPts val="0"/>
                </a:spcBef>
                <a:spcAft>
                  <a:spcPts val="0"/>
                </a:spcAft>
                <a:buNone/>
              </a:pPr>
              <a:r>
                <a:rPr i="1" lang="en" sz="1000"/>
                <a:t>No prerequisite</a:t>
              </a:r>
              <a:endParaRPr i="1" sz="1000"/>
            </a:p>
          </p:txBody>
        </p:sp>
        <p:sp>
          <p:nvSpPr>
            <p:cNvPr id="402" name="Google Shape;402;p25"/>
            <p:cNvSpPr txBox="1"/>
            <p:nvPr/>
          </p:nvSpPr>
          <p:spPr>
            <a:xfrm>
              <a:off x="5564550" y="3942825"/>
              <a:ext cx="1602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Prereq: Draw and Paint</a:t>
              </a:r>
              <a:endParaRPr i="1" sz="700"/>
            </a:p>
          </p:txBody>
        </p:sp>
        <p:sp>
          <p:nvSpPr>
            <p:cNvPr id="403" name="Google Shape;403;p25"/>
            <p:cNvSpPr txBox="1"/>
            <p:nvPr/>
          </p:nvSpPr>
          <p:spPr>
            <a:xfrm>
              <a:off x="5551350" y="3056950"/>
              <a:ext cx="1602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Prereq: Draw and Paint</a:t>
              </a:r>
              <a:endParaRPr i="1" sz="700"/>
            </a:p>
          </p:txBody>
        </p:sp>
      </p:grpSp>
      <p:grpSp>
        <p:nvGrpSpPr>
          <p:cNvPr id="404" name="Google Shape;404;p25"/>
          <p:cNvGrpSpPr/>
          <p:nvPr/>
        </p:nvGrpSpPr>
        <p:grpSpPr>
          <a:xfrm>
            <a:off x="2313063" y="3582913"/>
            <a:ext cx="1833300" cy="829800"/>
            <a:chOff x="7277400" y="1648400"/>
            <a:chExt cx="1833300" cy="829800"/>
          </a:xfrm>
        </p:grpSpPr>
        <p:sp>
          <p:nvSpPr>
            <p:cNvPr id="405" name="Google Shape;405;p25"/>
            <p:cNvSpPr/>
            <p:nvPr/>
          </p:nvSpPr>
          <p:spPr>
            <a:xfrm>
              <a:off x="7277400" y="1648400"/>
              <a:ext cx="1833300" cy="829800"/>
            </a:xfrm>
            <a:prstGeom prst="roundRect">
              <a:avLst>
                <a:gd fmla="val 16667" name="adj"/>
              </a:avLst>
            </a:prstGeom>
            <a:noFill/>
            <a:ln cap="flat" cmpd="sng" w="1905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5"/>
            <p:cNvSpPr/>
            <p:nvPr/>
          </p:nvSpPr>
          <p:spPr>
            <a:xfrm>
              <a:off x="7379619" y="1752938"/>
              <a:ext cx="15285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5"/>
            <p:cNvSpPr txBox="1"/>
            <p:nvPr/>
          </p:nvSpPr>
          <p:spPr>
            <a:xfrm>
              <a:off x="7379619" y="1713488"/>
              <a:ext cx="1528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Ceramics 1</a:t>
              </a:r>
              <a:endParaRPr b="1" sz="1200"/>
            </a:p>
          </p:txBody>
        </p:sp>
        <p:sp>
          <p:nvSpPr>
            <p:cNvPr id="408" name="Google Shape;408;p25"/>
            <p:cNvSpPr txBox="1"/>
            <p:nvPr/>
          </p:nvSpPr>
          <p:spPr>
            <a:xfrm>
              <a:off x="7507295" y="1937479"/>
              <a:ext cx="1273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Yearlong course</a:t>
              </a:r>
              <a:endParaRPr i="1" sz="1000"/>
            </a:p>
            <a:p>
              <a:pPr indent="0" lvl="0" marL="0" rtl="0" algn="ctr">
                <a:spcBef>
                  <a:spcPts val="0"/>
                </a:spcBef>
                <a:spcAft>
                  <a:spcPts val="0"/>
                </a:spcAft>
                <a:buNone/>
              </a:pPr>
              <a:r>
                <a:rPr i="1" lang="en" sz="1000"/>
                <a:t>No prerequisite</a:t>
              </a:r>
              <a:endParaRPr i="1" sz="1000"/>
            </a:p>
          </p:txBody>
        </p:sp>
      </p:grpSp>
      <p:grpSp>
        <p:nvGrpSpPr>
          <p:cNvPr id="409" name="Google Shape;409;p25"/>
          <p:cNvGrpSpPr/>
          <p:nvPr/>
        </p:nvGrpSpPr>
        <p:grpSpPr>
          <a:xfrm>
            <a:off x="7056838" y="1957713"/>
            <a:ext cx="1783200" cy="1656600"/>
            <a:chOff x="1462600" y="2771013"/>
            <a:chExt cx="1783200" cy="1656600"/>
          </a:xfrm>
        </p:grpSpPr>
        <p:sp>
          <p:nvSpPr>
            <p:cNvPr id="410" name="Google Shape;410;p25"/>
            <p:cNvSpPr/>
            <p:nvPr/>
          </p:nvSpPr>
          <p:spPr>
            <a:xfrm>
              <a:off x="1462600" y="2771013"/>
              <a:ext cx="1783200" cy="1656600"/>
            </a:xfrm>
            <a:prstGeom prst="roundRect">
              <a:avLst>
                <a:gd fmla="val 16667" name="adj"/>
              </a:avLst>
            </a:prstGeom>
            <a:no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5"/>
            <p:cNvSpPr/>
            <p:nvPr/>
          </p:nvSpPr>
          <p:spPr>
            <a:xfrm>
              <a:off x="1644975" y="2852563"/>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5"/>
            <p:cNvSpPr/>
            <p:nvPr/>
          </p:nvSpPr>
          <p:spPr>
            <a:xfrm>
              <a:off x="1644975" y="3672838"/>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5"/>
            <p:cNvSpPr txBox="1"/>
            <p:nvPr/>
          </p:nvSpPr>
          <p:spPr>
            <a:xfrm>
              <a:off x="1576600" y="2833350"/>
              <a:ext cx="1555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Band </a:t>
              </a:r>
              <a:r>
                <a:rPr b="1" lang="en" sz="1200"/>
                <a:t>1 </a:t>
              </a:r>
              <a:endParaRPr b="1" sz="1200"/>
            </a:p>
          </p:txBody>
        </p:sp>
        <p:sp>
          <p:nvSpPr>
            <p:cNvPr id="414" name="Google Shape;414;p25"/>
            <p:cNvSpPr txBox="1"/>
            <p:nvPr/>
          </p:nvSpPr>
          <p:spPr>
            <a:xfrm>
              <a:off x="1629975" y="3601600"/>
              <a:ext cx="1486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t>Band 5 Honors</a:t>
              </a:r>
              <a:endParaRPr sz="1000"/>
            </a:p>
            <a:p>
              <a:pPr indent="0" lvl="0" marL="0" rtl="0" algn="ctr">
                <a:spcBef>
                  <a:spcPts val="0"/>
                </a:spcBef>
                <a:spcAft>
                  <a:spcPts val="0"/>
                </a:spcAft>
                <a:buNone/>
              </a:pPr>
              <a:r>
                <a:rPr b="1" lang="en" sz="1000"/>
                <a:t>(Advanced Band)</a:t>
              </a:r>
              <a:endParaRPr b="1" sz="1000"/>
            </a:p>
          </p:txBody>
        </p:sp>
        <p:sp>
          <p:nvSpPr>
            <p:cNvPr id="415" name="Google Shape;415;p25"/>
            <p:cNvSpPr/>
            <p:nvPr/>
          </p:nvSpPr>
          <p:spPr>
            <a:xfrm>
              <a:off x="2301813" y="3500638"/>
              <a:ext cx="173100" cy="1746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5"/>
            <p:cNvSpPr txBox="1"/>
            <p:nvPr/>
          </p:nvSpPr>
          <p:spPr>
            <a:xfrm>
              <a:off x="1645000" y="3017274"/>
              <a:ext cx="1486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chemeClr val="dk1"/>
                  </a:solidFill>
                </a:rPr>
                <a:t>Yearlong course</a:t>
              </a:r>
              <a:endParaRPr i="1" sz="1000">
                <a:solidFill>
                  <a:schemeClr val="dk1"/>
                </a:solidFill>
              </a:endParaRPr>
            </a:p>
            <a:p>
              <a:pPr indent="0" lvl="0" marL="0" rtl="0" algn="ctr">
                <a:spcBef>
                  <a:spcPts val="0"/>
                </a:spcBef>
                <a:spcAft>
                  <a:spcPts val="0"/>
                </a:spcAft>
                <a:buNone/>
              </a:pPr>
              <a:r>
                <a:rPr i="1" lang="en" sz="1000">
                  <a:solidFill>
                    <a:schemeClr val="dk1"/>
                  </a:solidFill>
                </a:rPr>
                <a:t>No prerequisite</a:t>
              </a:r>
              <a:endParaRPr i="1" sz="900"/>
            </a:p>
          </p:txBody>
        </p:sp>
        <p:sp>
          <p:nvSpPr>
            <p:cNvPr id="417" name="Google Shape;417;p25"/>
            <p:cNvSpPr txBox="1"/>
            <p:nvPr/>
          </p:nvSpPr>
          <p:spPr>
            <a:xfrm>
              <a:off x="1638050" y="3991450"/>
              <a:ext cx="1486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chemeClr val="dk1"/>
                  </a:solidFill>
                </a:rPr>
                <a:t>Prereq: Band 1</a:t>
              </a:r>
              <a:endParaRPr i="1" sz="1000"/>
            </a:p>
          </p:txBody>
        </p:sp>
      </p:grpSp>
      <p:grpSp>
        <p:nvGrpSpPr>
          <p:cNvPr id="418" name="Google Shape;418;p25"/>
          <p:cNvGrpSpPr/>
          <p:nvPr/>
        </p:nvGrpSpPr>
        <p:grpSpPr>
          <a:xfrm>
            <a:off x="5138025" y="897474"/>
            <a:ext cx="1783200" cy="1728300"/>
            <a:chOff x="1547400" y="1888274"/>
            <a:chExt cx="1783200" cy="1728300"/>
          </a:xfrm>
        </p:grpSpPr>
        <p:sp>
          <p:nvSpPr>
            <p:cNvPr id="419" name="Google Shape;419;p25"/>
            <p:cNvSpPr/>
            <p:nvPr/>
          </p:nvSpPr>
          <p:spPr>
            <a:xfrm>
              <a:off x="1547400" y="1888274"/>
              <a:ext cx="1783200" cy="1728300"/>
            </a:xfrm>
            <a:prstGeom prst="roundRect">
              <a:avLst>
                <a:gd fmla="val 16667" name="adj"/>
              </a:avLst>
            </a:prstGeom>
            <a:no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5"/>
            <p:cNvSpPr/>
            <p:nvPr/>
          </p:nvSpPr>
          <p:spPr>
            <a:xfrm>
              <a:off x="1687250" y="2024613"/>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5"/>
            <p:cNvSpPr txBox="1"/>
            <p:nvPr/>
          </p:nvSpPr>
          <p:spPr>
            <a:xfrm>
              <a:off x="1708250" y="1970263"/>
              <a:ext cx="1486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Guitar 1 / Guitar 2</a:t>
              </a:r>
              <a:endParaRPr b="1" sz="1200"/>
            </a:p>
          </p:txBody>
        </p:sp>
      </p:grpSp>
      <p:sp>
        <p:nvSpPr>
          <p:cNvPr id="422" name="Google Shape;422;p25"/>
          <p:cNvSpPr txBox="1"/>
          <p:nvPr/>
        </p:nvSpPr>
        <p:spPr>
          <a:xfrm>
            <a:off x="5411125" y="1201104"/>
            <a:ext cx="1238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Yearlong course</a:t>
            </a:r>
            <a:endParaRPr i="1" sz="1000"/>
          </a:p>
          <a:p>
            <a:pPr indent="0" lvl="0" marL="0" rtl="0" algn="ctr">
              <a:spcBef>
                <a:spcPts val="0"/>
              </a:spcBef>
              <a:spcAft>
                <a:spcPts val="0"/>
              </a:spcAft>
              <a:buNone/>
            </a:pPr>
            <a:r>
              <a:rPr i="1" lang="en" sz="1000"/>
              <a:t>No prerequisite</a:t>
            </a:r>
            <a:endParaRPr i="1" sz="1000"/>
          </a:p>
        </p:txBody>
      </p:sp>
      <p:grpSp>
        <p:nvGrpSpPr>
          <p:cNvPr id="423" name="Google Shape;423;p25"/>
          <p:cNvGrpSpPr/>
          <p:nvPr/>
        </p:nvGrpSpPr>
        <p:grpSpPr>
          <a:xfrm>
            <a:off x="7260250" y="647026"/>
            <a:ext cx="1486782" cy="1046682"/>
            <a:chOff x="-20175" y="2982201"/>
            <a:chExt cx="1486782" cy="1046682"/>
          </a:xfrm>
        </p:grpSpPr>
        <p:sp>
          <p:nvSpPr>
            <p:cNvPr id="424" name="Google Shape;424;p25"/>
            <p:cNvSpPr/>
            <p:nvPr/>
          </p:nvSpPr>
          <p:spPr>
            <a:xfrm>
              <a:off x="-20175" y="2982201"/>
              <a:ext cx="1486782" cy="1046682"/>
            </a:xfrm>
            <a:prstGeom prst="irregularSeal2">
              <a:avLst/>
            </a:prstGeom>
            <a:gradFill>
              <a:gsLst>
                <a:gs pos="0">
                  <a:srgbClr val="F5D0D0"/>
                </a:gs>
                <a:gs pos="100000">
                  <a:srgbClr val="D96868"/>
                </a:gs>
              </a:gsLst>
              <a:path path="circle">
                <a:fillToRect b="50%" l="50%" r="50%" t="50%"/>
              </a:path>
              <a:tileRect/>
            </a:gradFill>
            <a:ln cap="flat" cmpd="sng" w="19050">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5"/>
            <p:cNvSpPr txBox="1"/>
            <p:nvPr/>
          </p:nvSpPr>
          <p:spPr>
            <a:xfrm rot="-1017329">
              <a:off x="119167" y="3291376"/>
              <a:ext cx="1150093" cy="464157"/>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t>Musical Arts</a:t>
              </a:r>
              <a:endParaRPr b="1" sz="1100"/>
            </a:p>
            <a:p>
              <a:pPr indent="0" lvl="0" marL="0" rtl="0" algn="ctr">
                <a:spcBef>
                  <a:spcPts val="0"/>
                </a:spcBef>
                <a:spcAft>
                  <a:spcPts val="0"/>
                </a:spcAft>
                <a:buNone/>
              </a:pPr>
              <a:r>
                <a:rPr b="1" lang="en" sz="1100"/>
                <a:t>Options</a:t>
              </a:r>
              <a:endParaRPr b="1" sz="1100"/>
            </a:p>
          </p:txBody>
        </p:sp>
      </p:grpSp>
      <p:grpSp>
        <p:nvGrpSpPr>
          <p:cNvPr id="426" name="Google Shape;426;p25"/>
          <p:cNvGrpSpPr/>
          <p:nvPr/>
        </p:nvGrpSpPr>
        <p:grpSpPr>
          <a:xfrm rot="2700000">
            <a:off x="2278323" y="1828780"/>
            <a:ext cx="1602003" cy="1297338"/>
            <a:chOff x="3280000" y="666552"/>
            <a:chExt cx="1602018" cy="1297350"/>
          </a:xfrm>
        </p:grpSpPr>
        <p:sp>
          <p:nvSpPr>
            <p:cNvPr id="427" name="Google Shape;427;p25"/>
            <p:cNvSpPr/>
            <p:nvPr/>
          </p:nvSpPr>
          <p:spPr>
            <a:xfrm>
              <a:off x="3280000" y="666552"/>
              <a:ext cx="1602018" cy="1297350"/>
            </a:xfrm>
            <a:prstGeom prst="irregularSeal2">
              <a:avLst/>
            </a:prstGeom>
            <a:gradFill>
              <a:gsLst>
                <a:gs pos="0">
                  <a:srgbClr val="FFF6DB"/>
                </a:gs>
                <a:gs pos="100000">
                  <a:srgbClr val="FAD25C"/>
                </a:gs>
              </a:gsLst>
              <a:path path="circle">
                <a:fillToRect b="50%" l="50%" r="50%" t="50%"/>
              </a:path>
              <a:tileRect/>
            </a:gradFill>
            <a:ln cap="flat" cmpd="sng" w="19050">
              <a:solidFill>
                <a:srgbClr val="7F6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2CC"/>
                </a:highlight>
              </a:endParaRPr>
            </a:p>
          </p:txBody>
        </p:sp>
        <p:sp>
          <p:nvSpPr>
            <p:cNvPr id="428" name="Google Shape;428;p25"/>
            <p:cNvSpPr txBox="1"/>
            <p:nvPr/>
          </p:nvSpPr>
          <p:spPr>
            <a:xfrm rot="-1488012">
              <a:off x="3461022" y="1056935"/>
              <a:ext cx="1150063" cy="46429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t>Visual </a:t>
              </a:r>
              <a:r>
                <a:rPr b="1" lang="en" sz="1300"/>
                <a:t>Arts</a:t>
              </a:r>
              <a:endParaRPr b="1" sz="1300"/>
            </a:p>
            <a:p>
              <a:pPr indent="0" lvl="0" marL="0" rtl="0" algn="ctr">
                <a:spcBef>
                  <a:spcPts val="0"/>
                </a:spcBef>
                <a:spcAft>
                  <a:spcPts val="0"/>
                </a:spcAft>
                <a:buNone/>
              </a:pPr>
              <a:r>
                <a:rPr b="1" lang="en" sz="1300"/>
                <a:t>Options</a:t>
              </a:r>
              <a:endParaRPr b="1" sz="1300"/>
            </a:p>
          </p:txBody>
        </p:sp>
      </p:grpSp>
      <p:sp>
        <p:nvSpPr>
          <p:cNvPr id="429" name="Google Shape;429;p25"/>
          <p:cNvSpPr/>
          <p:nvPr/>
        </p:nvSpPr>
        <p:spPr>
          <a:xfrm>
            <a:off x="1148263" y="1788850"/>
            <a:ext cx="173100" cy="1746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5"/>
          <p:cNvSpPr/>
          <p:nvPr/>
        </p:nvSpPr>
        <p:spPr>
          <a:xfrm>
            <a:off x="1148263" y="2653550"/>
            <a:ext cx="173100" cy="1746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5"/>
          <p:cNvSpPr/>
          <p:nvPr/>
        </p:nvSpPr>
        <p:spPr>
          <a:xfrm>
            <a:off x="1148263" y="3473825"/>
            <a:ext cx="173100" cy="1746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 name="Google Shape;432;p25"/>
          <p:cNvGrpSpPr/>
          <p:nvPr/>
        </p:nvGrpSpPr>
        <p:grpSpPr>
          <a:xfrm>
            <a:off x="5247950" y="1801900"/>
            <a:ext cx="1507800" cy="711650"/>
            <a:chOff x="1687250" y="1970263"/>
            <a:chExt cx="1507800" cy="711650"/>
          </a:xfrm>
        </p:grpSpPr>
        <p:sp>
          <p:nvSpPr>
            <p:cNvPr id="433" name="Google Shape;433;p25"/>
            <p:cNvSpPr/>
            <p:nvPr/>
          </p:nvSpPr>
          <p:spPr>
            <a:xfrm>
              <a:off x="1687250" y="2024613"/>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5"/>
            <p:cNvSpPr txBox="1"/>
            <p:nvPr/>
          </p:nvSpPr>
          <p:spPr>
            <a:xfrm>
              <a:off x="1708250" y="1970263"/>
              <a:ext cx="1486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Keyboarding 1</a:t>
              </a:r>
              <a:endParaRPr b="1" sz="1200"/>
            </a:p>
          </p:txBody>
        </p:sp>
      </p:grpSp>
      <p:sp>
        <p:nvSpPr>
          <p:cNvPr id="435" name="Google Shape;435;p25"/>
          <p:cNvSpPr txBox="1"/>
          <p:nvPr/>
        </p:nvSpPr>
        <p:spPr>
          <a:xfrm>
            <a:off x="5358375" y="2034366"/>
            <a:ext cx="1238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Yearlong course</a:t>
            </a:r>
            <a:endParaRPr i="1" sz="1000"/>
          </a:p>
          <a:p>
            <a:pPr indent="0" lvl="0" marL="0" rtl="0" algn="ctr">
              <a:spcBef>
                <a:spcPts val="0"/>
              </a:spcBef>
              <a:spcAft>
                <a:spcPts val="0"/>
              </a:spcAft>
              <a:buNone/>
            </a:pPr>
            <a:r>
              <a:rPr i="1" lang="en" sz="1000"/>
              <a:t>No prerequisite</a:t>
            </a:r>
            <a:endParaRPr i="1" sz="1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6"/>
          <p:cNvSpPr/>
          <p:nvPr/>
        </p:nvSpPr>
        <p:spPr>
          <a:xfrm>
            <a:off x="-12573" y="4493132"/>
            <a:ext cx="9169200" cy="657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441" name="Google Shape;441;p26"/>
          <p:cNvSpPr/>
          <p:nvPr/>
        </p:nvSpPr>
        <p:spPr>
          <a:xfrm>
            <a:off x="7599807" y="3650740"/>
            <a:ext cx="1372800" cy="140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442" name="Google Shape;442;p26"/>
          <p:cNvSpPr/>
          <p:nvPr/>
        </p:nvSpPr>
        <p:spPr>
          <a:xfrm>
            <a:off x="-14859" y="-21716"/>
            <a:ext cx="9173718" cy="200025"/>
          </a:xfrm>
          <a:custGeom>
            <a:rect b="b" l="l" r="r" t="t"/>
            <a:pathLst>
              <a:path extrusionOk="0" h="266700" w="12231624">
                <a:moveTo>
                  <a:pt x="12211811" y="28955"/>
                </a:moveTo>
                <a:lnTo>
                  <a:pt x="19812" y="28955"/>
                </a:lnTo>
                <a:lnTo>
                  <a:pt x="19812" y="266700"/>
                </a:lnTo>
                <a:lnTo>
                  <a:pt x="12211811" y="266700"/>
                </a:lnTo>
                <a:lnTo>
                  <a:pt x="12211811" y="28955"/>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443" name="Google Shape;443;p26"/>
          <p:cNvSpPr txBox="1"/>
          <p:nvPr/>
        </p:nvSpPr>
        <p:spPr>
          <a:xfrm>
            <a:off x="225450" y="545350"/>
            <a:ext cx="8642100" cy="476400"/>
          </a:xfrm>
          <a:prstGeom prst="rect">
            <a:avLst/>
          </a:prstGeom>
          <a:noFill/>
          <a:ln>
            <a:noFill/>
          </a:ln>
        </p:spPr>
        <p:txBody>
          <a:bodyPr anchorCtr="0" anchor="t" bIns="0" lIns="0" spcFirstLastPara="1" rIns="0" wrap="square" tIns="0">
            <a:noAutofit/>
          </a:bodyPr>
          <a:lstStyle/>
          <a:p>
            <a:pPr indent="0" lvl="0" marL="12700" rtl="0" algn="ctr">
              <a:lnSpc>
                <a:spcPct val="104166"/>
              </a:lnSpc>
              <a:spcBef>
                <a:spcPts val="0"/>
              </a:spcBef>
              <a:spcAft>
                <a:spcPts val="0"/>
              </a:spcAft>
              <a:buNone/>
            </a:pPr>
            <a:r>
              <a:rPr b="1" lang="en" sz="3300">
                <a:solidFill>
                  <a:srgbClr val="5B0F00"/>
                </a:solidFill>
              </a:rPr>
              <a:t>Links to Program-Specific Presentations</a:t>
            </a:r>
            <a:endParaRPr b="1" sz="3300">
              <a:solidFill>
                <a:srgbClr val="5B0F00"/>
              </a:solidFill>
            </a:endParaRPr>
          </a:p>
        </p:txBody>
      </p:sp>
      <p:sp>
        <p:nvSpPr>
          <p:cNvPr id="444" name="Google Shape;444;p26">
            <a:hlinkClick r:id="rId5"/>
          </p:cNvPr>
          <p:cNvSpPr/>
          <p:nvPr/>
        </p:nvSpPr>
        <p:spPr>
          <a:xfrm>
            <a:off x="3201975" y="2210700"/>
            <a:ext cx="2144400" cy="5277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chemeClr val="hlink"/>
                </a:solidFill>
                <a:hlinkClick r:id="rId6"/>
              </a:rPr>
              <a:t>AP Capstone</a:t>
            </a:r>
            <a:endParaRPr sz="900"/>
          </a:p>
        </p:txBody>
      </p:sp>
      <p:sp>
        <p:nvSpPr>
          <p:cNvPr id="445" name="Google Shape;445;p26"/>
          <p:cNvSpPr/>
          <p:nvPr/>
        </p:nvSpPr>
        <p:spPr>
          <a:xfrm>
            <a:off x="3201975" y="1440000"/>
            <a:ext cx="2144400" cy="5277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chemeClr val="hlink"/>
                </a:solidFill>
                <a:hlinkClick r:id="rId7"/>
              </a:rPr>
              <a:t>Dual Enrollment</a:t>
            </a:r>
            <a:endParaRPr sz="900"/>
          </a:p>
        </p:txBody>
      </p:sp>
      <p:sp>
        <p:nvSpPr>
          <p:cNvPr id="446" name="Google Shape;446;p26"/>
          <p:cNvSpPr/>
          <p:nvPr/>
        </p:nvSpPr>
        <p:spPr>
          <a:xfrm>
            <a:off x="3201975" y="2966563"/>
            <a:ext cx="2144400" cy="5277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chemeClr val="hlink"/>
                </a:solidFill>
                <a:hlinkClick r:id="rId8"/>
              </a:rPr>
              <a:t>CTE/STEM</a:t>
            </a:r>
            <a:endParaRPr sz="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27"/>
          <p:cNvPicPr preferRelativeResize="0"/>
          <p:nvPr/>
        </p:nvPicPr>
        <p:blipFill>
          <a:blip r:embed="rId3">
            <a:alphaModFix/>
          </a:blip>
          <a:stretch>
            <a:fillRect/>
          </a:stretch>
        </p:blipFill>
        <p:spPr>
          <a:xfrm>
            <a:off x="3898300" y="1021750"/>
            <a:ext cx="4503187" cy="3478800"/>
          </a:xfrm>
          <a:prstGeom prst="rect">
            <a:avLst/>
          </a:prstGeom>
          <a:noFill/>
          <a:ln>
            <a:noFill/>
          </a:ln>
        </p:spPr>
      </p:pic>
      <p:sp>
        <p:nvSpPr>
          <p:cNvPr id="452" name="Google Shape;452;p27"/>
          <p:cNvSpPr/>
          <p:nvPr/>
        </p:nvSpPr>
        <p:spPr>
          <a:xfrm>
            <a:off x="-12573" y="4493132"/>
            <a:ext cx="9169200" cy="657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453" name="Google Shape;453;p27"/>
          <p:cNvSpPr/>
          <p:nvPr/>
        </p:nvSpPr>
        <p:spPr>
          <a:xfrm>
            <a:off x="7599807" y="3650740"/>
            <a:ext cx="1372800" cy="1407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454" name="Google Shape;454;p27"/>
          <p:cNvSpPr/>
          <p:nvPr/>
        </p:nvSpPr>
        <p:spPr>
          <a:xfrm>
            <a:off x="-14859" y="-21716"/>
            <a:ext cx="9173718" cy="200025"/>
          </a:xfrm>
          <a:custGeom>
            <a:rect b="b" l="l" r="r" t="t"/>
            <a:pathLst>
              <a:path extrusionOk="0" h="266700" w="12231624">
                <a:moveTo>
                  <a:pt x="12211811" y="28955"/>
                </a:moveTo>
                <a:lnTo>
                  <a:pt x="19812" y="28955"/>
                </a:lnTo>
                <a:lnTo>
                  <a:pt x="19812" y="266700"/>
                </a:lnTo>
                <a:lnTo>
                  <a:pt x="12211811" y="266700"/>
                </a:lnTo>
                <a:lnTo>
                  <a:pt x="12211811" y="28955"/>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455" name="Google Shape;455;p27"/>
          <p:cNvSpPr txBox="1"/>
          <p:nvPr/>
        </p:nvSpPr>
        <p:spPr>
          <a:xfrm>
            <a:off x="225450" y="545350"/>
            <a:ext cx="8642100" cy="476400"/>
          </a:xfrm>
          <a:prstGeom prst="rect">
            <a:avLst/>
          </a:prstGeom>
          <a:noFill/>
          <a:ln>
            <a:noFill/>
          </a:ln>
        </p:spPr>
        <p:txBody>
          <a:bodyPr anchorCtr="0" anchor="t" bIns="0" lIns="0" spcFirstLastPara="1" rIns="0" wrap="square" tIns="0">
            <a:noAutofit/>
          </a:bodyPr>
          <a:lstStyle/>
          <a:p>
            <a:pPr indent="0" lvl="0" marL="12700" rtl="0" algn="ctr">
              <a:lnSpc>
                <a:spcPct val="104166"/>
              </a:lnSpc>
              <a:spcBef>
                <a:spcPts val="0"/>
              </a:spcBef>
              <a:spcAft>
                <a:spcPts val="0"/>
              </a:spcAft>
              <a:buNone/>
            </a:pPr>
            <a:r>
              <a:rPr b="1" lang="en" sz="3300">
                <a:solidFill>
                  <a:srgbClr val="5B0F00"/>
                </a:solidFill>
              </a:rPr>
              <a:t>This Thursday and Friday</a:t>
            </a:r>
            <a:endParaRPr b="1" sz="3300">
              <a:solidFill>
                <a:srgbClr val="5B0F00"/>
              </a:solidFill>
            </a:endParaRPr>
          </a:p>
        </p:txBody>
      </p:sp>
      <p:sp>
        <p:nvSpPr>
          <p:cNvPr id="456" name="Google Shape;456;p27"/>
          <p:cNvSpPr txBox="1"/>
          <p:nvPr/>
        </p:nvSpPr>
        <p:spPr>
          <a:xfrm>
            <a:off x="225450" y="1172100"/>
            <a:ext cx="3744300" cy="34788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Char char="●"/>
            </a:pPr>
            <a:r>
              <a:rPr lang="en" sz="2000"/>
              <a:t>This powerpoint is on our family portal. </a:t>
            </a:r>
            <a:endParaRPr sz="2000"/>
          </a:p>
          <a:p>
            <a:pPr indent="-355600" lvl="1" marL="914400" rtl="0" algn="l">
              <a:spcBef>
                <a:spcPts val="0"/>
              </a:spcBef>
              <a:spcAft>
                <a:spcPts val="0"/>
              </a:spcAft>
              <a:buSzPts val="2000"/>
              <a:buChar char="○"/>
            </a:pPr>
            <a:r>
              <a:rPr lang="en" sz="2000"/>
              <a:t>Under Office of Student Services</a:t>
            </a:r>
            <a:endParaRPr sz="2000"/>
          </a:p>
          <a:p>
            <a:pPr indent="-355600" lvl="0" marL="457200" rtl="0" algn="l">
              <a:spcBef>
                <a:spcPts val="0"/>
              </a:spcBef>
              <a:spcAft>
                <a:spcPts val="0"/>
              </a:spcAft>
              <a:buSzPts val="2000"/>
              <a:buChar char="●"/>
            </a:pPr>
            <a:r>
              <a:rPr lang="en" sz="2000"/>
              <a:t>Counselors will be going into the classrooms on Thursday and Friday to help students submit final </a:t>
            </a:r>
            <a:r>
              <a:rPr lang="en" sz="2000"/>
              <a:t>course selection for 2023-2024 school year. </a:t>
            </a:r>
            <a:endParaRPr sz="2000"/>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p:nvPr/>
        </p:nvSpPr>
        <p:spPr>
          <a:xfrm>
            <a:off x="-12575" y="4781125"/>
            <a:ext cx="9169200" cy="369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64" name="Google Shape;64;p14"/>
          <p:cNvSpPr/>
          <p:nvPr/>
        </p:nvSpPr>
        <p:spPr>
          <a:xfrm>
            <a:off x="-14859" y="-21716"/>
            <a:ext cx="9173718" cy="200025"/>
          </a:xfrm>
          <a:custGeom>
            <a:rect b="b" l="l" r="r" t="t"/>
            <a:pathLst>
              <a:path extrusionOk="0" h="266700" w="12231624">
                <a:moveTo>
                  <a:pt x="12211811" y="28955"/>
                </a:moveTo>
                <a:lnTo>
                  <a:pt x="19812" y="28955"/>
                </a:lnTo>
                <a:lnTo>
                  <a:pt x="19812" y="266700"/>
                </a:lnTo>
                <a:lnTo>
                  <a:pt x="12211811" y="266700"/>
                </a:lnTo>
                <a:lnTo>
                  <a:pt x="12211811" y="28955"/>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65" name="Google Shape;65;p14"/>
          <p:cNvSpPr txBox="1"/>
          <p:nvPr/>
        </p:nvSpPr>
        <p:spPr>
          <a:xfrm>
            <a:off x="533199" y="545344"/>
            <a:ext cx="7686600" cy="476400"/>
          </a:xfrm>
          <a:prstGeom prst="rect">
            <a:avLst/>
          </a:prstGeom>
          <a:noFill/>
          <a:ln>
            <a:noFill/>
          </a:ln>
        </p:spPr>
        <p:txBody>
          <a:bodyPr anchorCtr="0" anchor="t" bIns="0" lIns="0" spcFirstLastPara="1" rIns="0" wrap="square" tIns="0">
            <a:noAutofit/>
          </a:bodyPr>
          <a:lstStyle/>
          <a:p>
            <a:pPr indent="0" lvl="0" marL="12700" marR="0" rtl="0" algn="ctr">
              <a:lnSpc>
                <a:spcPct val="104166"/>
              </a:lnSpc>
              <a:spcBef>
                <a:spcPts val="0"/>
              </a:spcBef>
              <a:spcAft>
                <a:spcPts val="0"/>
              </a:spcAft>
              <a:buNone/>
            </a:pPr>
            <a:r>
              <a:rPr b="1" lang="en" sz="2300">
                <a:solidFill>
                  <a:srgbClr val="5B0F00"/>
                </a:solidFill>
              </a:rPr>
              <a:t>BDCHS English Language Arts Pathways to Success</a:t>
            </a:r>
            <a:endParaRPr b="1" i="0" sz="2300" u="none" cap="none" strike="noStrike">
              <a:solidFill>
                <a:srgbClr val="5B0F00"/>
              </a:solidFill>
              <a:latin typeface="Arial"/>
              <a:ea typeface="Arial"/>
              <a:cs typeface="Arial"/>
              <a:sym typeface="Arial"/>
            </a:endParaRPr>
          </a:p>
        </p:txBody>
      </p:sp>
      <p:sp>
        <p:nvSpPr>
          <p:cNvPr id="66" name="Google Shape;66;p14"/>
          <p:cNvSpPr/>
          <p:nvPr/>
        </p:nvSpPr>
        <p:spPr>
          <a:xfrm>
            <a:off x="7974401" y="4005323"/>
            <a:ext cx="1132500" cy="1083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67" name="Google Shape;67;p14"/>
          <p:cNvSpPr/>
          <p:nvPr/>
        </p:nvSpPr>
        <p:spPr>
          <a:xfrm>
            <a:off x="260825" y="1504838"/>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nvSpPr>
        <p:spPr>
          <a:xfrm>
            <a:off x="317825" y="1554950"/>
            <a:ext cx="137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English 1 Honors</a:t>
            </a:r>
            <a:endParaRPr sz="1200"/>
          </a:p>
        </p:txBody>
      </p:sp>
      <p:sp>
        <p:nvSpPr>
          <p:cNvPr id="69" name="Google Shape;69;p14"/>
          <p:cNvSpPr/>
          <p:nvPr/>
        </p:nvSpPr>
        <p:spPr>
          <a:xfrm>
            <a:off x="2163525" y="1509500"/>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4123225" y="1466688"/>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6538225" y="1464500"/>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nvSpPr>
        <p:spPr>
          <a:xfrm>
            <a:off x="2220513" y="1545625"/>
            <a:ext cx="137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English 2 Honors</a:t>
            </a:r>
            <a:endParaRPr sz="1200"/>
          </a:p>
        </p:txBody>
      </p:sp>
      <p:sp>
        <p:nvSpPr>
          <p:cNvPr id="73" name="Google Shape;73;p14"/>
          <p:cNvSpPr/>
          <p:nvPr/>
        </p:nvSpPr>
        <p:spPr>
          <a:xfrm>
            <a:off x="4146688" y="3618513"/>
            <a:ext cx="1645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6538225" y="4018088"/>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LIT 2000/2110</a:t>
            </a:r>
            <a:endParaRPr/>
          </a:p>
          <a:p>
            <a:pPr indent="0" lvl="0" marL="0" rtl="0" algn="l">
              <a:spcBef>
                <a:spcPts val="0"/>
              </a:spcBef>
              <a:spcAft>
                <a:spcPts val="0"/>
              </a:spcAft>
              <a:buNone/>
            </a:pPr>
            <a:r>
              <a:rPr i="1" lang="en" sz="700"/>
              <a:t>Prereq: ENC 11101/1102 (&gt;B)</a:t>
            </a:r>
            <a:endParaRPr i="1" sz="700"/>
          </a:p>
          <a:p>
            <a:pPr indent="0" lvl="0" marL="0" rtl="0" algn="l">
              <a:spcBef>
                <a:spcPts val="0"/>
              </a:spcBef>
              <a:spcAft>
                <a:spcPts val="0"/>
              </a:spcAft>
              <a:buNone/>
            </a:pPr>
            <a:r>
              <a:rPr i="1" lang="en" sz="700"/>
              <a:t>Grade 12</a:t>
            </a:r>
            <a:endParaRPr i="1" sz="700"/>
          </a:p>
          <a:p>
            <a:pPr indent="0" lvl="0" marL="0" rtl="0" algn="l">
              <a:spcBef>
                <a:spcPts val="0"/>
              </a:spcBef>
              <a:spcAft>
                <a:spcPts val="0"/>
              </a:spcAft>
              <a:buNone/>
            </a:pPr>
            <a:r>
              <a:rPr i="1" lang="en" sz="700"/>
              <a:t>(Contingent on </a:t>
            </a:r>
            <a:r>
              <a:rPr i="1" lang="en" sz="700"/>
              <a:t>availability</a:t>
            </a:r>
            <a:r>
              <a:rPr i="1" lang="en" sz="700"/>
              <a:t>)</a:t>
            </a:r>
            <a:endParaRPr i="1" sz="700"/>
          </a:p>
        </p:txBody>
      </p:sp>
      <p:sp>
        <p:nvSpPr>
          <p:cNvPr id="75" name="Google Shape;75;p14"/>
          <p:cNvSpPr/>
          <p:nvPr/>
        </p:nvSpPr>
        <p:spPr>
          <a:xfrm>
            <a:off x="4112150" y="2471263"/>
            <a:ext cx="1563000" cy="6927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6655513" y="2403610"/>
            <a:ext cx="1291500" cy="534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txBox="1"/>
          <p:nvPr/>
        </p:nvSpPr>
        <p:spPr>
          <a:xfrm>
            <a:off x="4148600" y="1463213"/>
            <a:ext cx="137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English 3 Honors</a:t>
            </a:r>
            <a:endParaRPr sz="1200"/>
          </a:p>
        </p:txBody>
      </p:sp>
      <p:sp>
        <p:nvSpPr>
          <p:cNvPr id="78" name="Google Shape;78;p14"/>
          <p:cNvSpPr txBox="1"/>
          <p:nvPr/>
        </p:nvSpPr>
        <p:spPr>
          <a:xfrm>
            <a:off x="6538225" y="1509513"/>
            <a:ext cx="137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English 4 Honors</a:t>
            </a:r>
            <a:endParaRPr sz="1200"/>
          </a:p>
        </p:txBody>
      </p:sp>
      <p:sp>
        <p:nvSpPr>
          <p:cNvPr id="79" name="Google Shape;79;p14"/>
          <p:cNvSpPr txBox="1"/>
          <p:nvPr/>
        </p:nvSpPr>
        <p:spPr>
          <a:xfrm>
            <a:off x="4244075" y="2436775"/>
            <a:ext cx="1372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AP English Lang</a:t>
            </a:r>
            <a:endParaRPr sz="1200"/>
          </a:p>
        </p:txBody>
      </p:sp>
      <p:sp>
        <p:nvSpPr>
          <p:cNvPr id="80" name="Google Shape;80;p14"/>
          <p:cNvSpPr txBox="1"/>
          <p:nvPr/>
        </p:nvSpPr>
        <p:spPr>
          <a:xfrm>
            <a:off x="6538975" y="2359875"/>
            <a:ext cx="1372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AP English Lit</a:t>
            </a:r>
            <a:endParaRPr sz="1200"/>
          </a:p>
        </p:txBody>
      </p:sp>
      <p:sp>
        <p:nvSpPr>
          <p:cNvPr id="81" name="Google Shape;81;p14"/>
          <p:cNvSpPr txBox="1"/>
          <p:nvPr/>
        </p:nvSpPr>
        <p:spPr>
          <a:xfrm>
            <a:off x="4283175" y="3618500"/>
            <a:ext cx="1372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ENC 1101</a:t>
            </a:r>
            <a:endParaRPr sz="1200"/>
          </a:p>
        </p:txBody>
      </p:sp>
      <p:sp>
        <p:nvSpPr>
          <p:cNvPr id="82" name="Google Shape;82;p14"/>
          <p:cNvSpPr/>
          <p:nvPr/>
        </p:nvSpPr>
        <p:spPr>
          <a:xfrm>
            <a:off x="663975" y="2591588"/>
            <a:ext cx="2467800" cy="1472100"/>
          </a:xfrm>
          <a:prstGeom prst="bevel">
            <a:avLst>
              <a:gd fmla="val 125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txBox="1"/>
          <p:nvPr/>
        </p:nvSpPr>
        <p:spPr>
          <a:xfrm>
            <a:off x="801475" y="2765613"/>
            <a:ext cx="2121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t>ELA Graduation Requirements:</a:t>
            </a:r>
            <a:endParaRPr b="1" sz="1000"/>
          </a:p>
          <a:p>
            <a:pPr indent="0" lvl="0" marL="0" rtl="0" algn="l">
              <a:spcBef>
                <a:spcPts val="0"/>
              </a:spcBef>
              <a:spcAft>
                <a:spcPts val="0"/>
              </a:spcAft>
              <a:buNone/>
            </a:pPr>
            <a:r>
              <a:rPr lang="en" sz="1000"/>
              <a:t>4 credits in core English courses (listed here).</a:t>
            </a:r>
            <a:endParaRPr sz="1000"/>
          </a:p>
          <a:p>
            <a:pPr indent="0" lvl="0" marL="0" rtl="0" algn="l">
              <a:spcBef>
                <a:spcPts val="0"/>
              </a:spcBef>
              <a:spcAft>
                <a:spcPts val="0"/>
              </a:spcAft>
              <a:buNone/>
            </a:pPr>
            <a:r>
              <a:rPr lang="en" sz="1000"/>
              <a:t>For competitive college admissions, AP Lang and AP Lit are highly recommended.</a:t>
            </a:r>
            <a:endParaRPr sz="1000"/>
          </a:p>
        </p:txBody>
      </p:sp>
      <p:sp>
        <p:nvSpPr>
          <p:cNvPr id="84" name="Google Shape;84;p14"/>
          <p:cNvSpPr txBox="1"/>
          <p:nvPr/>
        </p:nvSpPr>
        <p:spPr>
          <a:xfrm>
            <a:off x="432250" y="1823200"/>
            <a:ext cx="995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900"/>
              <a:t>Grade 9</a:t>
            </a:r>
            <a:endParaRPr i="1" sz="900"/>
          </a:p>
        </p:txBody>
      </p:sp>
      <p:sp>
        <p:nvSpPr>
          <p:cNvPr id="85" name="Google Shape;85;p14"/>
          <p:cNvSpPr txBox="1"/>
          <p:nvPr/>
        </p:nvSpPr>
        <p:spPr>
          <a:xfrm>
            <a:off x="2330213" y="1745838"/>
            <a:ext cx="995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800">
                <a:solidFill>
                  <a:schemeClr val="dk1"/>
                </a:solidFill>
              </a:rPr>
              <a:t>Prereq: English 1</a:t>
            </a:r>
            <a:endParaRPr i="1" sz="1000"/>
          </a:p>
          <a:p>
            <a:pPr indent="0" lvl="0" marL="0" rtl="0" algn="ctr">
              <a:spcBef>
                <a:spcPts val="0"/>
              </a:spcBef>
              <a:spcAft>
                <a:spcPts val="0"/>
              </a:spcAft>
              <a:buNone/>
            </a:pPr>
            <a:r>
              <a:rPr i="1" lang="en" sz="900"/>
              <a:t>Grade 10</a:t>
            </a:r>
            <a:endParaRPr i="1" sz="900"/>
          </a:p>
        </p:txBody>
      </p:sp>
      <p:sp>
        <p:nvSpPr>
          <p:cNvPr id="86" name="Google Shape;86;p14"/>
          <p:cNvSpPr txBox="1"/>
          <p:nvPr/>
        </p:nvSpPr>
        <p:spPr>
          <a:xfrm>
            <a:off x="4337138" y="1744075"/>
            <a:ext cx="995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800">
                <a:solidFill>
                  <a:schemeClr val="dk1"/>
                </a:solidFill>
              </a:rPr>
              <a:t>Prereq: English 2</a:t>
            </a:r>
            <a:endParaRPr i="1" sz="1000"/>
          </a:p>
          <a:p>
            <a:pPr indent="0" lvl="0" marL="0" rtl="0" algn="ctr">
              <a:spcBef>
                <a:spcPts val="0"/>
              </a:spcBef>
              <a:spcAft>
                <a:spcPts val="0"/>
              </a:spcAft>
              <a:buNone/>
            </a:pPr>
            <a:r>
              <a:rPr i="1" lang="en" sz="900"/>
              <a:t>Grade 11</a:t>
            </a:r>
            <a:endParaRPr i="1" sz="900"/>
          </a:p>
        </p:txBody>
      </p:sp>
      <p:sp>
        <p:nvSpPr>
          <p:cNvPr id="87" name="Google Shape;87;p14"/>
          <p:cNvSpPr txBox="1"/>
          <p:nvPr/>
        </p:nvSpPr>
        <p:spPr>
          <a:xfrm>
            <a:off x="6803413" y="1760663"/>
            <a:ext cx="995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800">
                <a:solidFill>
                  <a:schemeClr val="dk1"/>
                </a:solidFill>
              </a:rPr>
              <a:t>Prereq: English 3</a:t>
            </a:r>
            <a:endParaRPr i="1" sz="900"/>
          </a:p>
          <a:p>
            <a:pPr indent="0" lvl="0" marL="0" rtl="0" algn="ctr">
              <a:spcBef>
                <a:spcPts val="0"/>
              </a:spcBef>
              <a:spcAft>
                <a:spcPts val="0"/>
              </a:spcAft>
              <a:buNone/>
            </a:pPr>
            <a:r>
              <a:rPr i="1" lang="en" sz="900"/>
              <a:t>Grade 12</a:t>
            </a:r>
            <a:endParaRPr i="1" sz="900"/>
          </a:p>
        </p:txBody>
      </p:sp>
      <p:sp>
        <p:nvSpPr>
          <p:cNvPr id="88" name="Google Shape;88;p14"/>
          <p:cNvSpPr txBox="1"/>
          <p:nvPr/>
        </p:nvSpPr>
        <p:spPr>
          <a:xfrm>
            <a:off x="4178762" y="2682100"/>
            <a:ext cx="14298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i="1" lang="en" sz="800">
                <a:solidFill>
                  <a:schemeClr val="dk1"/>
                </a:solidFill>
              </a:rPr>
              <a:t>Prereq: English 2 (≥B)</a:t>
            </a:r>
            <a:endParaRPr i="1" sz="1000">
              <a:solidFill>
                <a:schemeClr val="dk1"/>
              </a:solidFill>
            </a:endParaRPr>
          </a:p>
          <a:p>
            <a:pPr indent="0" lvl="0" marL="0" rtl="0" algn="ctr">
              <a:spcBef>
                <a:spcPts val="0"/>
              </a:spcBef>
              <a:spcAft>
                <a:spcPts val="0"/>
              </a:spcAft>
              <a:buNone/>
            </a:pPr>
            <a:r>
              <a:rPr i="1" lang="en" sz="800"/>
              <a:t>Grade 11 r</a:t>
            </a:r>
            <a:r>
              <a:rPr i="1" lang="en" sz="800"/>
              <a:t>ecommended </a:t>
            </a:r>
            <a:endParaRPr i="1" sz="800"/>
          </a:p>
        </p:txBody>
      </p:sp>
      <p:sp>
        <p:nvSpPr>
          <p:cNvPr id="89" name="Google Shape;89;p14"/>
          <p:cNvSpPr txBox="1"/>
          <p:nvPr/>
        </p:nvSpPr>
        <p:spPr>
          <a:xfrm>
            <a:off x="6510475" y="2541363"/>
            <a:ext cx="14298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800">
                <a:solidFill>
                  <a:schemeClr val="dk1"/>
                </a:solidFill>
              </a:rPr>
              <a:t>Prereq: AP Lang (≥B)</a:t>
            </a:r>
            <a:endParaRPr i="1" sz="1000">
              <a:solidFill>
                <a:schemeClr val="dk1"/>
              </a:solidFill>
            </a:endParaRPr>
          </a:p>
          <a:p>
            <a:pPr indent="0" lvl="0" marL="0" rtl="0" algn="ctr">
              <a:spcBef>
                <a:spcPts val="0"/>
              </a:spcBef>
              <a:spcAft>
                <a:spcPts val="0"/>
              </a:spcAft>
              <a:buNone/>
            </a:pPr>
            <a:r>
              <a:rPr i="1" lang="en" sz="900"/>
              <a:t>Grade 12</a:t>
            </a:r>
            <a:endParaRPr i="1" sz="900"/>
          </a:p>
        </p:txBody>
      </p:sp>
      <p:sp>
        <p:nvSpPr>
          <p:cNvPr id="90" name="Google Shape;90;p14"/>
          <p:cNvSpPr txBox="1"/>
          <p:nvPr/>
        </p:nvSpPr>
        <p:spPr>
          <a:xfrm>
            <a:off x="4226175" y="3807900"/>
            <a:ext cx="14868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800">
                <a:solidFill>
                  <a:schemeClr val="dk1"/>
                </a:solidFill>
              </a:rPr>
              <a:t>Prereq: </a:t>
            </a:r>
            <a:r>
              <a:rPr i="1" lang="en" sz="800">
                <a:solidFill>
                  <a:schemeClr val="dk1"/>
                </a:solidFill>
              </a:rPr>
              <a:t>English 2 (≥B)</a:t>
            </a:r>
            <a:endParaRPr i="1" sz="800"/>
          </a:p>
          <a:p>
            <a:pPr indent="0" lvl="0" marL="0" rtl="0" algn="ctr">
              <a:spcBef>
                <a:spcPts val="0"/>
              </a:spcBef>
              <a:spcAft>
                <a:spcPts val="0"/>
              </a:spcAft>
              <a:buNone/>
            </a:pPr>
            <a:r>
              <a:rPr i="1" lang="en" sz="800"/>
              <a:t>Grade 11 or 12</a:t>
            </a:r>
            <a:endParaRPr i="1" sz="800"/>
          </a:p>
          <a:p>
            <a:pPr indent="0" lvl="0" marL="0" rtl="0" algn="ctr">
              <a:spcBef>
                <a:spcPts val="0"/>
              </a:spcBef>
              <a:spcAft>
                <a:spcPts val="0"/>
              </a:spcAft>
              <a:buClr>
                <a:schemeClr val="dk1"/>
              </a:buClr>
              <a:buSzPts val="1100"/>
              <a:buFont typeface="Arial"/>
              <a:buNone/>
            </a:pPr>
            <a:r>
              <a:rPr i="1" lang="en" sz="700">
                <a:solidFill>
                  <a:schemeClr val="dk1"/>
                </a:solidFill>
              </a:rPr>
              <a:t>(contingent on availability)</a:t>
            </a:r>
            <a:endParaRPr i="1" sz="700">
              <a:solidFill>
                <a:schemeClr val="dk1"/>
              </a:solidFill>
            </a:endParaRPr>
          </a:p>
          <a:p>
            <a:pPr indent="0" lvl="0" marL="0" rtl="0" algn="ctr">
              <a:spcBef>
                <a:spcPts val="0"/>
              </a:spcBef>
              <a:spcAft>
                <a:spcPts val="0"/>
              </a:spcAft>
              <a:buNone/>
            </a:pPr>
            <a:r>
              <a:t/>
            </a:r>
            <a:endParaRPr i="1" sz="1000"/>
          </a:p>
        </p:txBody>
      </p:sp>
      <p:sp>
        <p:nvSpPr>
          <p:cNvPr id="91" name="Google Shape;91;p14"/>
          <p:cNvSpPr/>
          <p:nvPr/>
        </p:nvSpPr>
        <p:spPr>
          <a:xfrm>
            <a:off x="6614875" y="3200950"/>
            <a:ext cx="1372800" cy="5541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rPr>
              <a:t>ENC 1101/1102</a:t>
            </a:r>
            <a:endParaRPr sz="1200">
              <a:solidFill>
                <a:schemeClr val="dk1"/>
              </a:solidFill>
            </a:endParaRPr>
          </a:p>
          <a:p>
            <a:pPr indent="0" lvl="0" marL="0" rtl="0" algn="ctr">
              <a:spcBef>
                <a:spcPts val="0"/>
              </a:spcBef>
              <a:spcAft>
                <a:spcPts val="0"/>
              </a:spcAft>
              <a:buClr>
                <a:schemeClr val="dk1"/>
              </a:buClr>
              <a:buSzPts val="1100"/>
              <a:buFont typeface="Arial"/>
              <a:buNone/>
            </a:pPr>
            <a:r>
              <a:rPr i="1" lang="en" sz="800">
                <a:solidFill>
                  <a:schemeClr val="dk1"/>
                </a:solidFill>
              </a:rPr>
              <a:t>Prereq: ENC 1101 (≥B)</a:t>
            </a:r>
            <a:endParaRPr i="1" sz="800">
              <a:solidFill>
                <a:schemeClr val="dk1"/>
              </a:solidFill>
            </a:endParaRPr>
          </a:p>
          <a:p>
            <a:pPr indent="0" lvl="0" marL="0" rtl="0" algn="ctr">
              <a:spcBef>
                <a:spcPts val="0"/>
              </a:spcBef>
              <a:spcAft>
                <a:spcPts val="0"/>
              </a:spcAft>
              <a:buClr>
                <a:schemeClr val="dk1"/>
              </a:buClr>
              <a:buSzPts val="1100"/>
              <a:buFont typeface="Arial"/>
              <a:buNone/>
            </a:pPr>
            <a:r>
              <a:rPr i="1" lang="en" sz="800">
                <a:solidFill>
                  <a:schemeClr val="dk1"/>
                </a:solidFill>
              </a:rPr>
              <a:t>Grade 11 or 12</a:t>
            </a:r>
            <a:endParaRPr i="1" sz="800">
              <a:solidFill>
                <a:schemeClr val="dk1"/>
              </a:solidFill>
            </a:endParaRPr>
          </a:p>
          <a:p>
            <a:pPr indent="0" lvl="0" marL="0" rtl="0" algn="ctr">
              <a:spcBef>
                <a:spcPts val="0"/>
              </a:spcBef>
              <a:spcAft>
                <a:spcPts val="0"/>
              </a:spcAft>
              <a:buClr>
                <a:schemeClr val="dk1"/>
              </a:buClr>
              <a:buSzPts val="1100"/>
              <a:buFont typeface="Arial"/>
              <a:buNone/>
            </a:pPr>
            <a:r>
              <a:rPr i="1" lang="en" sz="700">
                <a:solidFill>
                  <a:schemeClr val="dk1"/>
                </a:solidFill>
              </a:rPr>
              <a:t>(contingent on availability</a:t>
            </a:r>
            <a:endParaRPr/>
          </a:p>
        </p:txBody>
      </p:sp>
      <p:sp>
        <p:nvSpPr>
          <p:cNvPr id="92" name="Google Shape;92;p14"/>
          <p:cNvSpPr txBox="1"/>
          <p:nvPr/>
        </p:nvSpPr>
        <p:spPr>
          <a:xfrm>
            <a:off x="469475" y="1072800"/>
            <a:ext cx="1069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9th grade</a:t>
            </a:r>
            <a:endParaRPr sz="1600"/>
          </a:p>
        </p:txBody>
      </p:sp>
      <p:sp>
        <p:nvSpPr>
          <p:cNvPr id="93" name="Google Shape;93;p14"/>
          <p:cNvSpPr txBox="1"/>
          <p:nvPr/>
        </p:nvSpPr>
        <p:spPr>
          <a:xfrm>
            <a:off x="2343925" y="1068138"/>
            <a:ext cx="1221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10</a:t>
            </a:r>
            <a:r>
              <a:rPr lang="en" sz="1600"/>
              <a:t>th grade</a:t>
            </a:r>
            <a:endParaRPr sz="1600"/>
          </a:p>
        </p:txBody>
      </p:sp>
      <p:sp>
        <p:nvSpPr>
          <p:cNvPr id="94" name="Google Shape;94;p14"/>
          <p:cNvSpPr txBox="1"/>
          <p:nvPr/>
        </p:nvSpPr>
        <p:spPr>
          <a:xfrm>
            <a:off x="4224500" y="1084938"/>
            <a:ext cx="1221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11th grade</a:t>
            </a:r>
            <a:endParaRPr sz="1600"/>
          </a:p>
        </p:txBody>
      </p:sp>
      <p:sp>
        <p:nvSpPr>
          <p:cNvPr id="95" name="Google Shape;95;p14"/>
          <p:cNvSpPr/>
          <p:nvPr/>
        </p:nvSpPr>
        <p:spPr>
          <a:xfrm>
            <a:off x="4627675" y="2107813"/>
            <a:ext cx="530100" cy="323100"/>
          </a:xfrm>
          <a:prstGeom prst="bracePair">
            <a:avLst/>
          </a:prstGeom>
          <a:no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i="1" lang="en" u="sng"/>
              <a:t>OR</a:t>
            </a:r>
            <a:endParaRPr b="1" i="1" u="sng"/>
          </a:p>
        </p:txBody>
      </p:sp>
      <p:sp>
        <p:nvSpPr>
          <p:cNvPr id="96" name="Google Shape;96;p14"/>
          <p:cNvSpPr txBox="1"/>
          <p:nvPr/>
        </p:nvSpPr>
        <p:spPr>
          <a:xfrm>
            <a:off x="6614125" y="1053525"/>
            <a:ext cx="1221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12th grade</a:t>
            </a:r>
            <a:endParaRPr sz="1600"/>
          </a:p>
        </p:txBody>
      </p:sp>
      <p:sp>
        <p:nvSpPr>
          <p:cNvPr id="97" name="Google Shape;97;p14"/>
          <p:cNvSpPr/>
          <p:nvPr/>
        </p:nvSpPr>
        <p:spPr>
          <a:xfrm>
            <a:off x="7017625" y="2180300"/>
            <a:ext cx="567300" cy="147900"/>
          </a:xfrm>
          <a:prstGeom prst="brace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u="sng"/>
              <a:t>OR</a:t>
            </a:r>
            <a:endParaRPr b="1" i="1" u="sng"/>
          </a:p>
        </p:txBody>
      </p:sp>
      <p:sp>
        <p:nvSpPr>
          <p:cNvPr id="98" name="Google Shape;98;p14"/>
          <p:cNvSpPr/>
          <p:nvPr/>
        </p:nvSpPr>
        <p:spPr>
          <a:xfrm>
            <a:off x="4608275" y="3204300"/>
            <a:ext cx="530100" cy="323100"/>
          </a:xfrm>
          <a:prstGeom prst="bracePair">
            <a:avLst/>
          </a:prstGeom>
          <a:no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i="1" lang="en" u="sng"/>
              <a:t>OR</a:t>
            </a:r>
            <a:endParaRPr b="1" i="1" u="sng"/>
          </a:p>
        </p:txBody>
      </p:sp>
      <p:sp>
        <p:nvSpPr>
          <p:cNvPr id="99" name="Google Shape;99;p14"/>
          <p:cNvSpPr/>
          <p:nvPr/>
        </p:nvSpPr>
        <p:spPr>
          <a:xfrm>
            <a:off x="6997975" y="2995475"/>
            <a:ext cx="567300" cy="147900"/>
          </a:xfrm>
          <a:prstGeom prst="brace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u="sng"/>
              <a:t>OR</a:t>
            </a:r>
            <a:endParaRPr b="1" i="1" u="sng"/>
          </a:p>
        </p:txBody>
      </p:sp>
      <p:sp>
        <p:nvSpPr>
          <p:cNvPr id="100" name="Google Shape;100;p14"/>
          <p:cNvSpPr/>
          <p:nvPr/>
        </p:nvSpPr>
        <p:spPr>
          <a:xfrm>
            <a:off x="7016100" y="3812625"/>
            <a:ext cx="567300" cy="147900"/>
          </a:xfrm>
          <a:prstGeom prst="brace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u="sng"/>
              <a:t>OR</a:t>
            </a:r>
            <a:endParaRPr b="1" i="1" u="sng"/>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p:nvPr/>
        </p:nvSpPr>
        <p:spPr>
          <a:xfrm>
            <a:off x="3477788" y="3771400"/>
            <a:ext cx="19419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a:off x="-12573" y="4493132"/>
            <a:ext cx="9169200" cy="657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t/>
            </a:r>
            <a:endParaRPr i="1" sz="800">
              <a:solidFill>
                <a:schemeClr val="dk1"/>
              </a:solidFill>
            </a:endParaRPr>
          </a:p>
        </p:txBody>
      </p:sp>
      <p:sp>
        <p:nvSpPr>
          <p:cNvPr id="107" name="Google Shape;107;p15"/>
          <p:cNvSpPr/>
          <p:nvPr/>
        </p:nvSpPr>
        <p:spPr>
          <a:xfrm>
            <a:off x="-14859" y="-21716"/>
            <a:ext cx="9173718" cy="200025"/>
          </a:xfrm>
          <a:custGeom>
            <a:rect b="b" l="l" r="r" t="t"/>
            <a:pathLst>
              <a:path extrusionOk="0" h="266700" w="12231624">
                <a:moveTo>
                  <a:pt x="12211811" y="28955"/>
                </a:moveTo>
                <a:lnTo>
                  <a:pt x="19812" y="28955"/>
                </a:lnTo>
                <a:lnTo>
                  <a:pt x="19812" y="266700"/>
                </a:lnTo>
                <a:lnTo>
                  <a:pt x="12211811" y="266700"/>
                </a:lnTo>
                <a:lnTo>
                  <a:pt x="12211811" y="28955"/>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108" name="Google Shape;108;p15"/>
          <p:cNvSpPr txBox="1"/>
          <p:nvPr/>
        </p:nvSpPr>
        <p:spPr>
          <a:xfrm>
            <a:off x="533199" y="545344"/>
            <a:ext cx="7686600" cy="476400"/>
          </a:xfrm>
          <a:prstGeom prst="rect">
            <a:avLst/>
          </a:prstGeom>
          <a:noFill/>
          <a:ln>
            <a:noFill/>
          </a:ln>
        </p:spPr>
        <p:txBody>
          <a:bodyPr anchorCtr="0" anchor="t" bIns="0" lIns="0" spcFirstLastPara="1" rIns="0" wrap="square" tIns="0">
            <a:noAutofit/>
          </a:bodyPr>
          <a:lstStyle/>
          <a:p>
            <a:pPr indent="0" lvl="0" marL="12700" marR="0" rtl="0" algn="ctr">
              <a:lnSpc>
                <a:spcPct val="104166"/>
              </a:lnSpc>
              <a:spcBef>
                <a:spcPts val="0"/>
              </a:spcBef>
              <a:spcAft>
                <a:spcPts val="0"/>
              </a:spcAft>
              <a:buNone/>
            </a:pPr>
            <a:r>
              <a:rPr b="1" lang="en" sz="2300">
                <a:solidFill>
                  <a:srgbClr val="5B0F00"/>
                </a:solidFill>
              </a:rPr>
              <a:t>BDCHS Mathematics Arts Pathways to Success</a:t>
            </a:r>
            <a:endParaRPr b="1" i="0" sz="2300" u="none" cap="none" strike="noStrike">
              <a:solidFill>
                <a:srgbClr val="5B0F00"/>
              </a:solidFill>
              <a:latin typeface="Arial"/>
              <a:ea typeface="Arial"/>
              <a:cs typeface="Arial"/>
              <a:sym typeface="Arial"/>
            </a:endParaRPr>
          </a:p>
        </p:txBody>
      </p:sp>
      <p:sp>
        <p:nvSpPr>
          <p:cNvPr id="109" name="Google Shape;109;p15"/>
          <p:cNvSpPr/>
          <p:nvPr/>
        </p:nvSpPr>
        <p:spPr>
          <a:xfrm>
            <a:off x="7599807" y="3650740"/>
            <a:ext cx="1372800" cy="140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110" name="Google Shape;110;p15"/>
          <p:cNvSpPr/>
          <p:nvPr/>
        </p:nvSpPr>
        <p:spPr>
          <a:xfrm>
            <a:off x="3641950" y="983238"/>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Algebra 1 Honors</a:t>
            </a:r>
            <a:endParaRPr sz="1200"/>
          </a:p>
          <a:p>
            <a:pPr indent="0" lvl="0" marL="0" rtl="0" algn="ctr">
              <a:spcBef>
                <a:spcPts val="0"/>
              </a:spcBef>
              <a:spcAft>
                <a:spcPts val="0"/>
              </a:spcAft>
              <a:buNone/>
            </a:pPr>
            <a:r>
              <a:rPr i="1" lang="en" sz="900"/>
              <a:t>No prerequisites</a:t>
            </a:r>
            <a:endParaRPr i="1" sz="900"/>
          </a:p>
        </p:txBody>
      </p:sp>
      <p:sp>
        <p:nvSpPr>
          <p:cNvPr id="111" name="Google Shape;111;p15"/>
          <p:cNvSpPr/>
          <p:nvPr/>
        </p:nvSpPr>
        <p:spPr>
          <a:xfrm flipH="1">
            <a:off x="3640913" y="1899175"/>
            <a:ext cx="1426500" cy="600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t>Geometry Honors</a:t>
            </a:r>
            <a:endParaRPr sz="1100"/>
          </a:p>
          <a:p>
            <a:pPr indent="0" lvl="0" marL="0" rtl="0" algn="ctr">
              <a:spcBef>
                <a:spcPts val="0"/>
              </a:spcBef>
              <a:spcAft>
                <a:spcPts val="0"/>
              </a:spcAft>
              <a:buNone/>
            </a:pPr>
            <a:r>
              <a:rPr i="1" lang="en" sz="900"/>
              <a:t>Prereq: Algebra 1</a:t>
            </a:r>
            <a:endParaRPr i="1" sz="900"/>
          </a:p>
        </p:txBody>
      </p:sp>
      <p:sp>
        <p:nvSpPr>
          <p:cNvPr id="112" name="Google Shape;112;p15"/>
          <p:cNvSpPr/>
          <p:nvPr/>
        </p:nvSpPr>
        <p:spPr>
          <a:xfrm>
            <a:off x="3633100" y="2852575"/>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5"/>
          <p:cNvSpPr/>
          <p:nvPr/>
        </p:nvSpPr>
        <p:spPr>
          <a:xfrm>
            <a:off x="5621225" y="2852563"/>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p:nvPr/>
        </p:nvSpPr>
        <p:spPr>
          <a:xfrm>
            <a:off x="5621225" y="3672838"/>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1644975" y="2852563"/>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a:off x="1644975" y="3672838"/>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txBox="1"/>
          <p:nvPr/>
        </p:nvSpPr>
        <p:spPr>
          <a:xfrm>
            <a:off x="3690100" y="2871663"/>
            <a:ext cx="137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Algebra 2 Honors</a:t>
            </a:r>
            <a:endParaRPr sz="1200"/>
          </a:p>
        </p:txBody>
      </p:sp>
      <p:sp>
        <p:nvSpPr>
          <p:cNvPr id="118" name="Google Shape;118;p15"/>
          <p:cNvSpPr txBox="1"/>
          <p:nvPr/>
        </p:nvSpPr>
        <p:spPr>
          <a:xfrm>
            <a:off x="1576600" y="2833350"/>
            <a:ext cx="1555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Precalculus Honors</a:t>
            </a:r>
            <a:endParaRPr sz="1200"/>
          </a:p>
        </p:txBody>
      </p:sp>
      <p:sp>
        <p:nvSpPr>
          <p:cNvPr id="119" name="Google Shape;119;p15"/>
          <p:cNvSpPr txBox="1"/>
          <p:nvPr/>
        </p:nvSpPr>
        <p:spPr>
          <a:xfrm>
            <a:off x="1701975" y="3682388"/>
            <a:ext cx="1372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Calculus Honors</a:t>
            </a:r>
            <a:endParaRPr sz="1200"/>
          </a:p>
        </p:txBody>
      </p:sp>
      <p:sp>
        <p:nvSpPr>
          <p:cNvPr id="120" name="Google Shape;120;p15"/>
          <p:cNvSpPr txBox="1"/>
          <p:nvPr/>
        </p:nvSpPr>
        <p:spPr>
          <a:xfrm>
            <a:off x="5653025" y="2804425"/>
            <a:ext cx="1426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Math for College Algebra H</a:t>
            </a:r>
            <a:endParaRPr sz="1200"/>
          </a:p>
        </p:txBody>
      </p:sp>
      <p:sp>
        <p:nvSpPr>
          <p:cNvPr id="121" name="Google Shape;121;p15"/>
          <p:cNvSpPr txBox="1"/>
          <p:nvPr/>
        </p:nvSpPr>
        <p:spPr>
          <a:xfrm>
            <a:off x="5673450" y="3567850"/>
            <a:ext cx="1372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200">
                <a:solidFill>
                  <a:schemeClr val="dk1"/>
                </a:solidFill>
              </a:rPr>
              <a:t>Math Data and </a:t>
            </a:r>
            <a:r>
              <a:rPr lang="en" sz="1200">
                <a:solidFill>
                  <a:schemeClr val="dk1"/>
                </a:solidFill>
              </a:rPr>
              <a:t>Financial</a:t>
            </a:r>
            <a:r>
              <a:rPr lang="en" sz="1200">
                <a:solidFill>
                  <a:schemeClr val="dk1"/>
                </a:solidFill>
              </a:rPr>
              <a:t> Literacy</a:t>
            </a:r>
            <a:endParaRPr sz="1200">
              <a:solidFill>
                <a:schemeClr val="dk1"/>
              </a:solidFill>
            </a:endParaRPr>
          </a:p>
          <a:p>
            <a:pPr indent="0" lvl="0" marL="0" rtl="0" algn="ctr">
              <a:spcBef>
                <a:spcPts val="0"/>
              </a:spcBef>
              <a:spcAft>
                <a:spcPts val="0"/>
              </a:spcAft>
              <a:buNone/>
            </a:pPr>
            <a:r>
              <a:t/>
            </a:r>
            <a:endParaRPr sz="1200"/>
          </a:p>
        </p:txBody>
      </p:sp>
      <p:sp>
        <p:nvSpPr>
          <p:cNvPr id="122" name="Google Shape;122;p15"/>
          <p:cNvSpPr/>
          <p:nvPr/>
        </p:nvSpPr>
        <p:spPr>
          <a:xfrm>
            <a:off x="142275" y="960625"/>
            <a:ext cx="2783100" cy="1795500"/>
          </a:xfrm>
          <a:prstGeom prst="bevel">
            <a:avLst>
              <a:gd fmla="val 125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txBox="1"/>
          <p:nvPr/>
        </p:nvSpPr>
        <p:spPr>
          <a:xfrm>
            <a:off x="322725" y="1123675"/>
            <a:ext cx="2422200" cy="1431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u="sng"/>
              <a:t>Reqs. for Standard Diploma:</a:t>
            </a:r>
            <a:endParaRPr b="1" sz="900" u="sng"/>
          </a:p>
          <a:p>
            <a:pPr indent="0" lvl="0" marL="0" rtl="0" algn="l">
              <a:spcBef>
                <a:spcPts val="0"/>
              </a:spcBef>
              <a:spcAft>
                <a:spcPts val="0"/>
              </a:spcAft>
              <a:buNone/>
            </a:pPr>
            <a:r>
              <a:rPr lang="en" sz="900"/>
              <a:t>4 credits in Mathematics that must include Algebra 1 and Geometry.</a:t>
            </a:r>
            <a:endParaRPr sz="900"/>
          </a:p>
          <a:p>
            <a:pPr indent="0" lvl="0" marL="0" rtl="0" algn="l">
              <a:spcBef>
                <a:spcPts val="0"/>
              </a:spcBef>
              <a:spcAft>
                <a:spcPts val="0"/>
              </a:spcAft>
              <a:buNone/>
            </a:pPr>
            <a:r>
              <a:rPr lang="en" sz="900"/>
              <a:t>Must pass Algebra 1 EOC.</a:t>
            </a:r>
            <a:endParaRPr sz="900"/>
          </a:p>
          <a:p>
            <a:pPr indent="0" lvl="0" marL="0" rtl="0" algn="ctr">
              <a:spcBef>
                <a:spcPts val="0"/>
              </a:spcBef>
              <a:spcAft>
                <a:spcPts val="0"/>
              </a:spcAft>
              <a:buNone/>
            </a:pPr>
            <a:r>
              <a:rPr b="1" lang="en" sz="900" u="sng"/>
              <a:t>Reqs. for Scholar Designation:</a:t>
            </a:r>
            <a:endParaRPr b="1" sz="900" u="sng"/>
          </a:p>
          <a:p>
            <a:pPr indent="0" lvl="0" marL="0" rtl="0" algn="l">
              <a:spcBef>
                <a:spcPts val="0"/>
              </a:spcBef>
              <a:spcAft>
                <a:spcPts val="0"/>
              </a:spcAft>
              <a:buNone/>
            </a:pPr>
            <a:r>
              <a:rPr lang="en" sz="900"/>
              <a:t>Earn 1 credit in Algebra 2.</a:t>
            </a:r>
            <a:endParaRPr sz="900"/>
          </a:p>
          <a:p>
            <a:pPr indent="0" lvl="0" marL="0" rtl="0" algn="l">
              <a:spcBef>
                <a:spcPts val="0"/>
              </a:spcBef>
              <a:spcAft>
                <a:spcPts val="0"/>
              </a:spcAft>
              <a:buNone/>
            </a:pPr>
            <a:r>
              <a:rPr lang="en" sz="900"/>
              <a:t>Pass Geometry EOC.</a:t>
            </a:r>
            <a:endParaRPr sz="900"/>
          </a:p>
          <a:p>
            <a:pPr indent="0" lvl="0" marL="0" rtl="0" algn="l">
              <a:spcBef>
                <a:spcPts val="0"/>
              </a:spcBef>
              <a:spcAft>
                <a:spcPts val="0"/>
              </a:spcAft>
              <a:buNone/>
            </a:pPr>
            <a:r>
              <a:rPr lang="en" sz="900"/>
              <a:t>Earn 1 credit in Precalculus, Calculus, or Statistics.</a:t>
            </a:r>
            <a:endParaRPr sz="900"/>
          </a:p>
        </p:txBody>
      </p:sp>
      <p:sp>
        <p:nvSpPr>
          <p:cNvPr id="124" name="Google Shape;124;p15"/>
          <p:cNvSpPr/>
          <p:nvPr/>
        </p:nvSpPr>
        <p:spPr>
          <a:xfrm>
            <a:off x="4323725" y="2588725"/>
            <a:ext cx="173100" cy="1746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rot="-3547286">
            <a:off x="5364918" y="2456525"/>
            <a:ext cx="173025" cy="425179"/>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2301813" y="3500638"/>
            <a:ext cx="173100" cy="1746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p:cNvSpPr/>
          <p:nvPr/>
        </p:nvSpPr>
        <p:spPr>
          <a:xfrm rot="5400000">
            <a:off x="3295898" y="3015913"/>
            <a:ext cx="173100" cy="3180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txBox="1"/>
          <p:nvPr/>
        </p:nvSpPr>
        <p:spPr>
          <a:xfrm>
            <a:off x="3633100" y="3090850"/>
            <a:ext cx="1486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Prereq: Geometry (≥C)</a:t>
            </a:r>
            <a:endParaRPr i="1" sz="1000"/>
          </a:p>
          <a:p>
            <a:pPr indent="0" lvl="0" marL="0" rtl="0" algn="ctr">
              <a:spcBef>
                <a:spcPts val="0"/>
              </a:spcBef>
              <a:spcAft>
                <a:spcPts val="0"/>
              </a:spcAft>
              <a:buNone/>
            </a:pPr>
            <a:r>
              <a:rPr i="1" lang="en" sz="900"/>
              <a:t>SAT/ACT Prep Course </a:t>
            </a:r>
            <a:endParaRPr i="1" sz="900"/>
          </a:p>
        </p:txBody>
      </p:sp>
      <p:sp>
        <p:nvSpPr>
          <p:cNvPr id="129" name="Google Shape;129;p15"/>
          <p:cNvSpPr txBox="1"/>
          <p:nvPr/>
        </p:nvSpPr>
        <p:spPr>
          <a:xfrm>
            <a:off x="1641674" y="3101675"/>
            <a:ext cx="1486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Prereq: Algebra 2 </a:t>
            </a:r>
            <a:r>
              <a:rPr i="1" lang="en" sz="1000">
                <a:solidFill>
                  <a:schemeClr val="dk1"/>
                </a:solidFill>
              </a:rPr>
              <a:t>(≥C)</a:t>
            </a:r>
            <a:r>
              <a:rPr i="1" lang="en" sz="1000"/>
              <a:t> </a:t>
            </a:r>
            <a:endParaRPr i="1" sz="1000"/>
          </a:p>
          <a:p>
            <a:pPr indent="0" lvl="0" marL="0" rtl="0" algn="ctr">
              <a:spcBef>
                <a:spcPts val="0"/>
              </a:spcBef>
              <a:spcAft>
                <a:spcPts val="0"/>
              </a:spcAft>
              <a:buNone/>
            </a:pPr>
            <a:r>
              <a:rPr i="1" lang="en" sz="900"/>
              <a:t>SAT/ACT Prep Course </a:t>
            </a:r>
            <a:endParaRPr i="1" sz="900"/>
          </a:p>
        </p:txBody>
      </p:sp>
      <p:sp>
        <p:nvSpPr>
          <p:cNvPr id="130" name="Google Shape;130;p15"/>
          <p:cNvSpPr txBox="1"/>
          <p:nvPr/>
        </p:nvSpPr>
        <p:spPr>
          <a:xfrm>
            <a:off x="1705275" y="3924938"/>
            <a:ext cx="1426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Prereq: Precalculus +</a:t>
            </a:r>
            <a:endParaRPr i="1" sz="1000"/>
          </a:p>
          <a:p>
            <a:pPr indent="0" lvl="0" marL="0" rtl="0" algn="ctr">
              <a:spcBef>
                <a:spcPts val="0"/>
              </a:spcBef>
              <a:spcAft>
                <a:spcPts val="0"/>
              </a:spcAft>
              <a:buNone/>
            </a:pPr>
            <a:r>
              <a:rPr i="1" lang="en" sz="1000"/>
              <a:t> </a:t>
            </a:r>
            <a:r>
              <a:rPr i="1" lang="en" sz="800"/>
              <a:t>Teacher Recommendation</a:t>
            </a:r>
            <a:endParaRPr i="1" sz="800"/>
          </a:p>
        </p:txBody>
      </p:sp>
      <p:sp>
        <p:nvSpPr>
          <p:cNvPr id="131" name="Google Shape;131;p15"/>
          <p:cNvSpPr txBox="1"/>
          <p:nvPr/>
        </p:nvSpPr>
        <p:spPr>
          <a:xfrm>
            <a:off x="5765700" y="3171175"/>
            <a:ext cx="1280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i="1" sz="1000"/>
          </a:p>
        </p:txBody>
      </p:sp>
      <p:sp>
        <p:nvSpPr>
          <p:cNvPr id="132" name="Google Shape;132;p15"/>
          <p:cNvSpPr txBox="1"/>
          <p:nvPr/>
        </p:nvSpPr>
        <p:spPr>
          <a:xfrm>
            <a:off x="5765700" y="3934925"/>
            <a:ext cx="12804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Prereq: Algebra 2 OR MCR</a:t>
            </a:r>
            <a:endParaRPr i="1" sz="1000"/>
          </a:p>
          <a:p>
            <a:pPr indent="0" lvl="0" marL="0" rtl="0" algn="ctr">
              <a:spcBef>
                <a:spcPts val="0"/>
              </a:spcBef>
              <a:spcAft>
                <a:spcPts val="0"/>
              </a:spcAft>
              <a:buNone/>
            </a:pPr>
            <a:r>
              <a:t/>
            </a:r>
            <a:endParaRPr i="1" sz="700"/>
          </a:p>
        </p:txBody>
      </p:sp>
      <p:sp>
        <p:nvSpPr>
          <p:cNvPr id="133" name="Google Shape;133;p15"/>
          <p:cNvSpPr/>
          <p:nvPr/>
        </p:nvSpPr>
        <p:spPr>
          <a:xfrm>
            <a:off x="6273288" y="3500638"/>
            <a:ext cx="173100" cy="1746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rot="-3547286">
            <a:off x="5310168" y="3375350"/>
            <a:ext cx="173025" cy="425179"/>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p:nvPr/>
        </p:nvSpPr>
        <p:spPr>
          <a:xfrm>
            <a:off x="222725" y="2971465"/>
            <a:ext cx="1323972" cy="817506"/>
          </a:xfrm>
          <a:prstGeom prst="irregularSeal2">
            <a:avLst/>
          </a:prstGeom>
          <a:gradFill>
            <a:gsLst>
              <a:gs pos="0">
                <a:srgbClr val="F5D0D0"/>
              </a:gs>
              <a:gs pos="100000">
                <a:srgbClr val="D96868"/>
              </a:gs>
            </a:gsLst>
            <a:path path="circle">
              <a:fillToRect b="50%" l="50%" r="50%" t="50%"/>
            </a:path>
            <a:tileRect/>
          </a:gra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txBox="1"/>
          <p:nvPr/>
        </p:nvSpPr>
        <p:spPr>
          <a:xfrm rot="-1017329">
            <a:off x="223592" y="3190451"/>
            <a:ext cx="1150093" cy="464157"/>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t>STEM Track</a:t>
            </a:r>
            <a:endParaRPr sz="800"/>
          </a:p>
          <a:p>
            <a:pPr indent="0" lvl="0" marL="0" rtl="0" algn="ctr">
              <a:spcBef>
                <a:spcPts val="0"/>
              </a:spcBef>
              <a:spcAft>
                <a:spcPts val="0"/>
              </a:spcAft>
              <a:buNone/>
            </a:pPr>
            <a:r>
              <a:rPr lang="en" sz="800"/>
              <a:t>Options</a:t>
            </a:r>
            <a:endParaRPr sz="800"/>
          </a:p>
        </p:txBody>
      </p:sp>
      <p:sp>
        <p:nvSpPr>
          <p:cNvPr id="137" name="Google Shape;137;p15"/>
          <p:cNvSpPr/>
          <p:nvPr/>
        </p:nvSpPr>
        <p:spPr>
          <a:xfrm>
            <a:off x="5782950" y="1938540"/>
            <a:ext cx="1323972" cy="817506"/>
          </a:xfrm>
          <a:prstGeom prst="irregularSeal2">
            <a:avLst/>
          </a:prstGeom>
          <a:gradFill>
            <a:gsLst>
              <a:gs pos="0">
                <a:srgbClr val="FFF6DB"/>
              </a:gs>
              <a:gs pos="100000">
                <a:srgbClr val="FAD25C"/>
              </a:gs>
            </a:gsLst>
            <a:path path="circle">
              <a:fillToRect b="50%" l="50%" r="50%" t="50%"/>
            </a:path>
            <a:tileRect/>
          </a:gra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2CC"/>
              </a:highlight>
            </a:endParaRPr>
          </a:p>
        </p:txBody>
      </p:sp>
      <p:sp>
        <p:nvSpPr>
          <p:cNvPr id="138" name="Google Shape;138;p15"/>
          <p:cNvSpPr txBox="1"/>
          <p:nvPr/>
        </p:nvSpPr>
        <p:spPr>
          <a:xfrm rot="-1017329">
            <a:off x="5825592" y="2167876"/>
            <a:ext cx="1150093" cy="464157"/>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t>Liberal Arts </a:t>
            </a:r>
            <a:r>
              <a:rPr lang="en" sz="800"/>
              <a:t>Track</a:t>
            </a:r>
            <a:endParaRPr sz="800"/>
          </a:p>
          <a:p>
            <a:pPr indent="0" lvl="0" marL="0" rtl="0" algn="ctr">
              <a:spcBef>
                <a:spcPts val="0"/>
              </a:spcBef>
              <a:spcAft>
                <a:spcPts val="0"/>
              </a:spcAft>
              <a:buNone/>
            </a:pPr>
            <a:r>
              <a:rPr lang="en" sz="800"/>
              <a:t>Options</a:t>
            </a:r>
            <a:endParaRPr sz="800"/>
          </a:p>
        </p:txBody>
      </p:sp>
      <p:pic>
        <p:nvPicPr>
          <p:cNvPr id="139" name="Google Shape;139;p15"/>
          <p:cNvPicPr preferRelativeResize="0"/>
          <p:nvPr/>
        </p:nvPicPr>
        <p:blipFill>
          <a:blip r:embed="rId5">
            <a:alphaModFix/>
          </a:blip>
          <a:stretch>
            <a:fillRect/>
          </a:stretch>
        </p:blipFill>
        <p:spPr>
          <a:xfrm>
            <a:off x="7137275" y="1123675"/>
            <a:ext cx="1835325" cy="1431600"/>
          </a:xfrm>
          <a:prstGeom prst="rect">
            <a:avLst/>
          </a:prstGeom>
          <a:noFill/>
          <a:ln>
            <a:noFill/>
          </a:ln>
        </p:spPr>
      </p:pic>
      <p:sp>
        <p:nvSpPr>
          <p:cNvPr id="140" name="Google Shape;140;p15"/>
          <p:cNvSpPr txBox="1"/>
          <p:nvPr/>
        </p:nvSpPr>
        <p:spPr>
          <a:xfrm>
            <a:off x="5621188" y="3155238"/>
            <a:ext cx="1486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Prereq: Geometry </a:t>
            </a:r>
            <a:r>
              <a:rPr i="1" lang="en" sz="900"/>
              <a:t>SAT/ACT Prep Course </a:t>
            </a:r>
            <a:endParaRPr i="1" sz="900"/>
          </a:p>
        </p:txBody>
      </p:sp>
      <p:sp>
        <p:nvSpPr>
          <p:cNvPr id="141" name="Google Shape;141;p15"/>
          <p:cNvSpPr/>
          <p:nvPr/>
        </p:nvSpPr>
        <p:spPr>
          <a:xfrm>
            <a:off x="4323725" y="1682563"/>
            <a:ext cx="173100" cy="1746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flipH="1" rot="5400000">
            <a:off x="5299925" y="2941085"/>
            <a:ext cx="173100" cy="4803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txBox="1"/>
          <p:nvPr/>
        </p:nvSpPr>
        <p:spPr>
          <a:xfrm>
            <a:off x="3448088" y="3773375"/>
            <a:ext cx="2001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Probability and Statistics H</a:t>
            </a:r>
            <a:br>
              <a:rPr lang="en" sz="1200">
                <a:solidFill>
                  <a:schemeClr val="dk1"/>
                </a:solidFill>
              </a:rPr>
            </a:br>
            <a:endParaRPr sz="1200">
              <a:solidFill>
                <a:schemeClr val="dk1"/>
              </a:solidFill>
            </a:endParaRPr>
          </a:p>
          <a:p>
            <a:pPr indent="0" lvl="0" marL="0" rtl="0" algn="l">
              <a:spcBef>
                <a:spcPts val="0"/>
              </a:spcBef>
              <a:spcAft>
                <a:spcPts val="0"/>
              </a:spcAft>
              <a:buNone/>
            </a:pPr>
            <a:r>
              <a:rPr i="1" lang="en" sz="1000">
                <a:solidFill>
                  <a:schemeClr val="dk1"/>
                </a:solidFill>
              </a:rPr>
              <a:t>Prereq: Alg. 1,2, and Geometry</a:t>
            </a:r>
            <a:endParaRPr i="1" sz="1000">
              <a:solidFill>
                <a:schemeClr val="dk1"/>
              </a:solidFill>
            </a:endParaRPr>
          </a:p>
          <a:p>
            <a:pPr indent="0" lvl="0" marL="0" rtl="0" algn="ctr">
              <a:spcBef>
                <a:spcPts val="0"/>
              </a:spcBef>
              <a:spcAft>
                <a:spcPts val="0"/>
              </a:spcAft>
              <a:buNone/>
            </a:pPr>
            <a:r>
              <a:t/>
            </a:r>
            <a:endParaRPr/>
          </a:p>
        </p:txBody>
      </p:sp>
      <p:sp>
        <p:nvSpPr>
          <p:cNvPr id="144" name="Google Shape;144;p15"/>
          <p:cNvSpPr/>
          <p:nvPr/>
        </p:nvSpPr>
        <p:spPr>
          <a:xfrm>
            <a:off x="4303400" y="3500650"/>
            <a:ext cx="268500" cy="2667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p:nvPr/>
        </p:nvSpPr>
        <p:spPr>
          <a:xfrm>
            <a:off x="-12600" y="4681400"/>
            <a:ext cx="9169200" cy="477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rtl="0" algn="ctr">
              <a:spcBef>
                <a:spcPts val="0"/>
              </a:spcBef>
              <a:spcAft>
                <a:spcPts val="0"/>
              </a:spcAft>
              <a:buSzPts val="1100"/>
              <a:buNone/>
            </a:pPr>
            <a:r>
              <a:t/>
            </a:r>
            <a:endParaRPr i="1" sz="800">
              <a:solidFill>
                <a:schemeClr val="dk1"/>
              </a:solidFill>
            </a:endParaRPr>
          </a:p>
        </p:txBody>
      </p:sp>
      <p:sp>
        <p:nvSpPr>
          <p:cNvPr id="150" name="Google Shape;150;p16"/>
          <p:cNvSpPr/>
          <p:nvPr/>
        </p:nvSpPr>
        <p:spPr>
          <a:xfrm>
            <a:off x="-14859" y="-21716"/>
            <a:ext cx="9173718" cy="200025"/>
          </a:xfrm>
          <a:custGeom>
            <a:rect b="b" l="l" r="r" t="t"/>
            <a:pathLst>
              <a:path extrusionOk="0" h="266700" w="12231624">
                <a:moveTo>
                  <a:pt x="12211811" y="28955"/>
                </a:moveTo>
                <a:lnTo>
                  <a:pt x="19812" y="28955"/>
                </a:lnTo>
                <a:lnTo>
                  <a:pt x="19812" y="266700"/>
                </a:lnTo>
                <a:lnTo>
                  <a:pt x="12211811" y="266700"/>
                </a:lnTo>
                <a:lnTo>
                  <a:pt x="12211811" y="28955"/>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151" name="Google Shape;151;p16"/>
          <p:cNvSpPr txBox="1"/>
          <p:nvPr/>
        </p:nvSpPr>
        <p:spPr>
          <a:xfrm>
            <a:off x="533199" y="545344"/>
            <a:ext cx="7686600" cy="476400"/>
          </a:xfrm>
          <a:prstGeom prst="rect">
            <a:avLst/>
          </a:prstGeom>
          <a:noFill/>
          <a:ln>
            <a:noFill/>
          </a:ln>
        </p:spPr>
        <p:txBody>
          <a:bodyPr anchorCtr="0" anchor="t" bIns="0" lIns="0" spcFirstLastPara="1" rIns="0" wrap="square" tIns="0">
            <a:noAutofit/>
          </a:bodyPr>
          <a:lstStyle/>
          <a:p>
            <a:pPr indent="0" lvl="0" marL="12700" marR="0" rtl="0" algn="ctr">
              <a:lnSpc>
                <a:spcPct val="104166"/>
              </a:lnSpc>
              <a:spcBef>
                <a:spcPts val="0"/>
              </a:spcBef>
              <a:spcAft>
                <a:spcPts val="0"/>
              </a:spcAft>
              <a:buNone/>
            </a:pPr>
            <a:r>
              <a:rPr b="1" lang="en" sz="2300">
                <a:solidFill>
                  <a:srgbClr val="5B0F00"/>
                </a:solidFill>
              </a:rPr>
              <a:t>BDCHS Science Choices</a:t>
            </a:r>
            <a:endParaRPr b="1" i="0" sz="2300" u="none" cap="none" strike="noStrike">
              <a:solidFill>
                <a:srgbClr val="5B0F00"/>
              </a:solidFill>
              <a:latin typeface="Arial"/>
              <a:ea typeface="Arial"/>
              <a:cs typeface="Arial"/>
              <a:sym typeface="Arial"/>
            </a:endParaRPr>
          </a:p>
        </p:txBody>
      </p:sp>
      <p:sp>
        <p:nvSpPr>
          <p:cNvPr id="152" name="Google Shape;152;p16"/>
          <p:cNvSpPr/>
          <p:nvPr/>
        </p:nvSpPr>
        <p:spPr>
          <a:xfrm>
            <a:off x="7786057" y="3704890"/>
            <a:ext cx="1372800" cy="140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153" name="Google Shape;153;p16"/>
          <p:cNvSpPr/>
          <p:nvPr/>
        </p:nvSpPr>
        <p:spPr>
          <a:xfrm>
            <a:off x="23425" y="3205850"/>
            <a:ext cx="2454900" cy="1475400"/>
          </a:xfrm>
          <a:prstGeom prst="bevel">
            <a:avLst>
              <a:gd fmla="val 125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txBox="1"/>
          <p:nvPr/>
        </p:nvSpPr>
        <p:spPr>
          <a:xfrm>
            <a:off x="192850" y="3311250"/>
            <a:ext cx="21954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u="sng"/>
              <a:t>Reqs. for Standard Diploma:</a:t>
            </a:r>
            <a:endParaRPr b="1" sz="700" u="sng"/>
          </a:p>
          <a:p>
            <a:pPr indent="0" lvl="0" marL="0" rtl="0" algn="l">
              <a:spcBef>
                <a:spcPts val="0"/>
              </a:spcBef>
              <a:spcAft>
                <a:spcPts val="0"/>
              </a:spcAft>
              <a:buNone/>
            </a:pPr>
            <a:r>
              <a:rPr lang="en" sz="700"/>
              <a:t>3</a:t>
            </a:r>
            <a:r>
              <a:rPr lang="en" sz="700"/>
              <a:t> credits in Science  that must include Biology 1.</a:t>
            </a:r>
            <a:endParaRPr sz="700"/>
          </a:p>
          <a:p>
            <a:pPr indent="0" lvl="0" marL="0" rtl="0" algn="l">
              <a:spcBef>
                <a:spcPts val="0"/>
              </a:spcBef>
              <a:spcAft>
                <a:spcPts val="0"/>
              </a:spcAft>
              <a:buNone/>
            </a:pPr>
            <a:r>
              <a:rPr lang="en" sz="700"/>
              <a:t>2 of 3 credits must have a lab component.</a:t>
            </a:r>
            <a:endParaRPr sz="700"/>
          </a:p>
          <a:p>
            <a:pPr indent="0" lvl="0" marL="0" rtl="0" algn="ctr">
              <a:spcBef>
                <a:spcPts val="0"/>
              </a:spcBef>
              <a:spcAft>
                <a:spcPts val="0"/>
              </a:spcAft>
              <a:buNone/>
            </a:pPr>
            <a:r>
              <a:rPr b="1" lang="en" sz="700" u="sng"/>
              <a:t>Reqs. for Scholar Designation:</a:t>
            </a:r>
            <a:endParaRPr b="1" sz="700" u="sng"/>
          </a:p>
          <a:p>
            <a:pPr indent="0" lvl="0" marL="0" rtl="0" algn="l">
              <a:spcBef>
                <a:spcPts val="0"/>
              </a:spcBef>
              <a:spcAft>
                <a:spcPts val="0"/>
              </a:spcAft>
              <a:buNone/>
            </a:pPr>
            <a:r>
              <a:rPr lang="en" sz="700"/>
              <a:t>Pass Biology EOC.</a:t>
            </a:r>
            <a:endParaRPr sz="700"/>
          </a:p>
          <a:p>
            <a:pPr indent="0" lvl="0" marL="0" rtl="0" algn="l">
              <a:spcBef>
                <a:spcPts val="0"/>
              </a:spcBef>
              <a:spcAft>
                <a:spcPts val="0"/>
              </a:spcAft>
              <a:buNone/>
            </a:pPr>
            <a:r>
              <a:rPr lang="en" sz="700"/>
              <a:t>Earn 2 credits in Chemistry, Physics and/or an equally rigorous science course. </a:t>
            </a:r>
            <a:endParaRPr sz="700"/>
          </a:p>
          <a:p>
            <a:pPr indent="0" lvl="0" marL="0" rtl="0" algn="l">
              <a:spcBef>
                <a:spcPts val="0"/>
              </a:spcBef>
              <a:spcAft>
                <a:spcPts val="0"/>
              </a:spcAft>
              <a:buNone/>
            </a:pPr>
            <a:r>
              <a:t/>
            </a:r>
            <a:endParaRPr sz="700"/>
          </a:p>
          <a:p>
            <a:pPr indent="0" lvl="0" marL="0" rtl="0" algn="l">
              <a:spcBef>
                <a:spcPts val="0"/>
              </a:spcBef>
              <a:spcAft>
                <a:spcPts val="0"/>
              </a:spcAft>
              <a:buNone/>
            </a:pPr>
            <a:r>
              <a:rPr b="1" lang="en" sz="700"/>
              <a:t>**4 science credits are recommended for competitive college admissions. **</a:t>
            </a:r>
            <a:endParaRPr b="1" sz="700"/>
          </a:p>
        </p:txBody>
      </p:sp>
      <p:sp>
        <p:nvSpPr>
          <p:cNvPr id="155" name="Google Shape;155;p16"/>
          <p:cNvSpPr txBox="1"/>
          <p:nvPr/>
        </p:nvSpPr>
        <p:spPr>
          <a:xfrm>
            <a:off x="8346575" y="425400"/>
            <a:ext cx="103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p>
          <a:p>
            <a:pPr indent="0" lvl="0" marL="0" rtl="0" algn="l">
              <a:spcBef>
                <a:spcPts val="0"/>
              </a:spcBef>
              <a:spcAft>
                <a:spcPts val="0"/>
              </a:spcAft>
              <a:buNone/>
            </a:pPr>
            <a:r>
              <a:t/>
            </a:r>
            <a:endParaRPr sz="900"/>
          </a:p>
        </p:txBody>
      </p:sp>
      <p:pic>
        <p:nvPicPr>
          <p:cNvPr id="156" name="Google Shape;156;p16"/>
          <p:cNvPicPr preferRelativeResize="0"/>
          <p:nvPr/>
        </p:nvPicPr>
        <p:blipFill>
          <a:blip r:embed="rId5">
            <a:alphaModFix/>
          </a:blip>
          <a:stretch>
            <a:fillRect/>
          </a:stretch>
        </p:blipFill>
        <p:spPr>
          <a:xfrm>
            <a:off x="762476" y="274625"/>
            <a:ext cx="638996" cy="708000"/>
          </a:xfrm>
          <a:prstGeom prst="rect">
            <a:avLst/>
          </a:prstGeom>
          <a:noFill/>
          <a:ln>
            <a:noFill/>
          </a:ln>
        </p:spPr>
      </p:pic>
      <p:sp>
        <p:nvSpPr>
          <p:cNvPr id="157" name="Google Shape;157;p16"/>
          <p:cNvSpPr/>
          <p:nvPr/>
        </p:nvSpPr>
        <p:spPr>
          <a:xfrm>
            <a:off x="394725" y="1655175"/>
            <a:ext cx="1652700" cy="4770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t>Biology 1 Honors</a:t>
            </a:r>
            <a:endParaRPr b="1" sz="1100"/>
          </a:p>
          <a:p>
            <a:pPr indent="0" lvl="0" marL="0" rtl="0" algn="ctr">
              <a:spcBef>
                <a:spcPts val="0"/>
              </a:spcBef>
              <a:spcAft>
                <a:spcPts val="0"/>
              </a:spcAft>
              <a:buNone/>
            </a:pPr>
            <a:r>
              <a:rPr i="1" lang="en" sz="900"/>
              <a:t>No prerequisites</a:t>
            </a:r>
            <a:endParaRPr i="1" sz="900"/>
          </a:p>
          <a:p>
            <a:pPr indent="0" lvl="0" marL="0" rtl="0" algn="ctr">
              <a:spcBef>
                <a:spcPts val="0"/>
              </a:spcBef>
              <a:spcAft>
                <a:spcPts val="0"/>
              </a:spcAft>
              <a:buNone/>
            </a:pPr>
            <a:r>
              <a:rPr b="1" i="1" lang="en" sz="900" u="sng"/>
              <a:t>Graduation Requirement</a:t>
            </a:r>
            <a:endParaRPr b="1" i="1" sz="900" u="sng"/>
          </a:p>
        </p:txBody>
      </p:sp>
      <p:sp>
        <p:nvSpPr>
          <p:cNvPr id="158" name="Google Shape;158;p16"/>
          <p:cNvSpPr/>
          <p:nvPr/>
        </p:nvSpPr>
        <p:spPr>
          <a:xfrm>
            <a:off x="2540013" y="1615950"/>
            <a:ext cx="1486800" cy="4770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a:off x="6903100" y="1461450"/>
            <a:ext cx="1486800" cy="5694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Anatomy &amp; Physiology Honors</a:t>
            </a:r>
            <a:endParaRPr b="1" sz="1000"/>
          </a:p>
          <a:p>
            <a:pPr indent="0" lvl="0" marL="0" rtl="0" algn="ctr">
              <a:spcBef>
                <a:spcPts val="0"/>
              </a:spcBef>
              <a:spcAft>
                <a:spcPts val="0"/>
              </a:spcAft>
              <a:buNone/>
            </a:pPr>
            <a:r>
              <a:rPr i="1" lang="en" sz="800"/>
              <a:t>Prereq: Chemistry</a:t>
            </a:r>
            <a:endParaRPr i="1" sz="800"/>
          </a:p>
          <a:p>
            <a:pPr indent="0" lvl="0" marL="0" rtl="0" algn="l">
              <a:spcBef>
                <a:spcPts val="0"/>
              </a:spcBef>
              <a:spcAft>
                <a:spcPts val="0"/>
              </a:spcAft>
              <a:buNone/>
            </a:pPr>
            <a:r>
              <a:rPr i="1" lang="en" sz="800"/>
              <a:t>*Available every other year</a:t>
            </a:r>
            <a:endParaRPr i="1" sz="800"/>
          </a:p>
        </p:txBody>
      </p:sp>
      <p:sp>
        <p:nvSpPr>
          <p:cNvPr id="160" name="Google Shape;160;p16"/>
          <p:cNvSpPr txBox="1"/>
          <p:nvPr/>
        </p:nvSpPr>
        <p:spPr>
          <a:xfrm>
            <a:off x="2510675" y="1615950"/>
            <a:ext cx="15552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000">
                <a:solidFill>
                  <a:schemeClr val="dk1"/>
                </a:solidFill>
              </a:rPr>
              <a:t>Chemistry 1 Honors</a:t>
            </a:r>
            <a:endParaRPr b="1" sz="1000">
              <a:solidFill>
                <a:schemeClr val="dk1"/>
              </a:solidFill>
            </a:endParaRPr>
          </a:p>
          <a:p>
            <a:pPr indent="0" lvl="0" marL="0" rtl="0" algn="ctr">
              <a:spcBef>
                <a:spcPts val="0"/>
              </a:spcBef>
              <a:spcAft>
                <a:spcPts val="0"/>
              </a:spcAft>
              <a:buClr>
                <a:schemeClr val="dk1"/>
              </a:buClr>
              <a:buSzPts val="1100"/>
              <a:buFont typeface="Arial"/>
              <a:buNone/>
            </a:pPr>
            <a:r>
              <a:rPr i="1" lang="en" sz="800">
                <a:solidFill>
                  <a:schemeClr val="dk1"/>
                </a:solidFill>
              </a:rPr>
              <a:t>Prereq: Biology 1 </a:t>
            </a:r>
            <a:r>
              <a:rPr i="1" lang="en" sz="900">
                <a:solidFill>
                  <a:schemeClr val="dk1"/>
                </a:solidFill>
              </a:rPr>
              <a:t>(≥C)</a:t>
            </a:r>
            <a:endParaRPr sz="1200"/>
          </a:p>
        </p:txBody>
      </p:sp>
      <p:sp>
        <p:nvSpPr>
          <p:cNvPr id="161" name="Google Shape;161;p16"/>
          <p:cNvSpPr/>
          <p:nvPr/>
        </p:nvSpPr>
        <p:spPr>
          <a:xfrm>
            <a:off x="4503225" y="2866749"/>
            <a:ext cx="1619100" cy="4617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Marine Science Honors</a:t>
            </a:r>
            <a:endParaRPr b="1" sz="1000"/>
          </a:p>
          <a:p>
            <a:pPr indent="0" lvl="0" marL="0" rtl="0" algn="ctr">
              <a:spcBef>
                <a:spcPts val="0"/>
              </a:spcBef>
              <a:spcAft>
                <a:spcPts val="0"/>
              </a:spcAft>
              <a:buNone/>
            </a:pPr>
            <a:r>
              <a:rPr b="1" lang="en" sz="1000"/>
              <a:t> </a:t>
            </a:r>
            <a:r>
              <a:rPr i="1" lang="en" sz="800">
                <a:solidFill>
                  <a:schemeClr val="dk1"/>
                </a:solidFill>
              </a:rPr>
              <a:t>Prereq: Biology 1 (≥C)</a:t>
            </a:r>
            <a:endParaRPr b="1" sz="1000"/>
          </a:p>
        </p:txBody>
      </p:sp>
      <p:sp>
        <p:nvSpPr>
          <p:cNvPr id="162" name="Google Shape;162;p16"/>
          <p:cNvSpPr txBox="1"/>
          <p:nvPr/>
        </p:nvSpPr>
        <p:spPr>
          <a:xfrm>
            <a:off x="621825" y="1143825"/>
            <a:ext cx="1198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9th </a:t>
            </a:r>
            <a:r>
              <a:rPr lang="en" sz="1600">
                <a:solidFill>
                  <a:schemeClr val="dk1"/>
                </a:solidFill>
              </a:rPr>
              <a:t>grade</a:t>
            </a:r>
            <a:endParaRPr/>
          </a:p>
        </p:txBody>
      </p:sp>
      <p:sp>
        <p:nvSpPr>
          <p:cNvPr id="163" name="Google Shape;163;p16"/>
          <p:cNvSpPr/>
          <p:nvPr/>
        </p:nvSpPr>
        <p:spPr>
          <a:xfrm>
            <a:off x="6364900" y="2109900"/>
            <a:ext cx="2563200" cy="6399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100"/>
          </a:p>
          <a:p>
            <a:pPr indent="0" lvl="0" marL="0" rtl="0" algn="ctr">
              <a:spcBef>
                <a:spcPts val="0"/>
              </a:spcBef>
              <a:spcAft>
                <a:spcPts val="0"/>
              </a:spcAft>
              <a:buNone/>
            </a:pPr>
            <a:r>
              <a:rPr b="1" lang="en" sz="1100"/>
              <a:t>Environmental Science </a:t>
            </a:r>
            <a:endParaRPr b="1" sz="1100"/>
          </a:p>
          <a:p>
            <a:pPr indent="0" lvl="0" marL="0" rtl="0" algn="ctr">
              <a:spcBef>
                <a:spcPts val="0"/>
              </a:spcBef>
              <a:spcAft>
                <a:spcPts val="0"/>
              </a:spcAft>
              <a:buNone/>
            </a:pPr>
            <a:r>
              <a:rPr b="1" lang="en" sz="1100">
                <a:solidFill>
                  <a:srgbClr val="FF0000"/>
                </a:solidFill>
              </a:rPr>
              <a:t>OR</a:t>
            </a:r>
            <a:endParaRPr b="1" sz="1100">
              <a:solidFill>
                <a:srgbClr val="FF0000"/>
              </a:solidFill>
            </a:endParaRPr>
          </a:p>
          <a:p>
            <a:pPr indent="0" lvl="0" marL="0" rtl="0" algn="ctr">
              <a:spcBef>
                <a:spcPts val="0"/>
              </a:spcBef>
              <a:spcAft>
                <a:spcPts val="0"/>
              </a:spcAft>
              <a:buNone/>
            </a:pPr>
            <a:r>
              <a:rPr b="1" lang="en" sz="1100">
                <a:solidFill>
                  <a:schemeClr val="dk1"/>
                </a:solidFill>
              </a:rPr>
              <a:t>AP Environmental Science</a:t>
            </a:r>
            <a:endParaRPr b="1" sz="1100">
              <a:solidFill>
                <a:schemeClr val="dk1"/>
              </a:solidFill>
            </a:endParaRPr>
          </a:p>
          <a:p>
            <a:pPr indent="0" lvl="0" marL="0" rtl="0" algn="ctr">
              <a:spcBef>
                <a:spcPts val="0"/>
              </a:spcBef>
              <a:spcAft>
                <a:spcPts val="0"/>
              </a:spcAft>
              <a:buNone/>
            </a:pPr>
            <a:r>
              <a:rPr i="1" lang="en" sz="900"/>
              <a:t>Prereq: Chemistry</a:t>
            </a:r>
            <a:endParaRPr i="1" sz="900"/>
          </a:p>
          <a:p>
            <a:pPr indent="0" lvl="0" marL="0" rtl="0" algn="l">
              <a:spcBef>
                <a:spcPts val="0"/>
              </a:spcBef>
              <a:spcAft>
                <a:spcPts val="0"/>
              </a:spcAft>
              <a:buNone/>
            </a:pPr>
            <a:r>
              <a:t/>
            </a:r>
            <a:endParaRPr/>
          </a:p>
        </p:txBody>
      </p:sp>
      <p:sp>
        <p:nvSpPr>
          <p:cNvPr id="164" name="Google Shape;164;p16"/>
          <p:cNvSpPr txBox="1"/>
          <p:nvPr/>
        </p:nvSpPr>
        <p:spPr>
          <a:xfrm>
            <a:off x="2684175" y="1103300"/>
            <a:ext cx="1198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10th grade</a:t>
            </a:r>
            <a:endParaRPr/>
          </a:p>
        </p:txBody>
      </p:sp>
      <p:sp>
        <p:nvSpPr>
          <p:cNvPr id="165" name="Google Shape;165;p16"/>
          <p:cNvSpPr txBox="1"/>
          <p:nvPr/>
        </p:nvSpPr>
        <p:spPr>
          <a:xfrm>
            <a:off x="4929550" y="1021750"/>
            <a:ext cx="2818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11</a:t>
            </a:r>
            <a:r>
              <a:rPr lang="en" sz="1600">
                <a:solidFill>
                  <a:schemeClr val="dk1"/>
                </a:solidFill>
              </a:rPr>
              <a:t>th grade AND 12th grade</a:t>
            </a:r>
            <a:endParaRPr/>
          </a:p>
        </p:txBody>
      </p:sp>
      <p:cxnSp>
        <p:nvCxnSpPr>
          <p:cNvPr id="166" name="Google Shape;166;p16"/>
          <p:cNvCxnSpPr/>
          <p:nvPr/>
        </p:nvCxnSpPr>
        <p:spPr>
          <a:xfrm flipH="1">
            <a:off x="2364925" y="1388800"/>
            <a:ext cx="1800" cy="1814400"/>
          </a:xfrm>
          <a:prstGeom prst="straightConnector1">
            <a:avLst/>
          </a:prstGeom>
          <a:noFill/>
          <a:ln cap="flat" cmpd="sng" w="9525">
            <a:solidFill>
              <a:schemeClr val="dk2"/>
            </a:solidFill>
            <a:prstDash val="solid"/>
            <a:round/>
            <a:headEnd len="med" w="med" type="none"/>
            <a:tailEnd len="med" w="med" type="none"/>
          </a:ln>
        </p:spPr>
      </p:cxnSp>
      <p:cxnSp>
        <p:nvCxnSpPr>
          <p:cNvPr id="167" name="Google Shape;167;p16"/>
          <p:cNvCxnSpPr/>
          <p:nvPr/>
        </p:nvCxnSpPr>
        <p:spPr>
          <a:xfrm>
            <a:off x="4325625" y="1388800"/>
            <a:ext cx="5700" cy="3154800"/>
          </a:xfrm>
          <a:prstGeom prst="straightConnector1">
            <a:avLst/>
          </a:prstGeom>
          <a:noFill/>
          <a:ln cap="flat" cmpd="sng" w="9525">
            <a:solidFill>
              <a:schemeClr val="dk2"/>
            </a:solidFill>
            <a:prstDash val="solid"/>
            <a:round/>
            <a:headEnd len="med" w="med" type="none"/>
            <a:tailEnd len="med" w="med" type="none"/>
          </a:ln>
        </p:spPr>
      </p:cxnSp>
      <p:sp>
        <p:nvSpPr>
          <p:cNvPr id="168" name="Google Shape;168;p16"/>
          <p:cNvSpPr/>
          <p:nvPr/>
        </p:nvSpPr>
        <p:spPr>
          <a:xfrm>
            <a:off x="4591075" y="1507653"/>
            <a:ext cx="1439400" cy="4770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t>Chemistry 1 Honors</a:t>
            </a:r>
            <a:endParaRPr b="1" sz="900"/>
          </a:p>
          <a:p>
            <a:pPr indent="0" lvl="0" marL="0" rtl="0" algn="ctr">
              <a:spcBef>
                <a:spcPts val="0"/>
              </a:spcBef>
              <a:spcAft>
                <a:spcPts val="0"/>
              </a:spcAft>
              <a:buNone/>
            </a:pPr>
            <a:r>
              <a:rPr i="1" lang="en" sz="900"/>
              <a:t>Prereq: Biology 1 (</a:t>
            </a:r>
            <a:r>
              <a:rPr i="1" lang="en" sz="900">
                <a:solidFill>
                  <a:schemeClr val="dk1"/>
                </a:solidFill>
              </a:rPr>
              <a:t>≥</a:t>
            </a:r>
            <a:r>
              <a:rPr i="1" lang="en" sz="900"/>
              <a:t>C)</a:t>
            </a:r>
            <a:endParaRPr i="1" sz="900"/>
          </a:p>
        </p:txBody>
      </p:sp>
      <p:sp>
        <p:nvSpPr>
          <p:cNvPr id="169" name="Google Shape;169;p16"/>
          <p:cNvSpPr/>
          <p:nvPr/>
        </p:nvSpPr>
        <p:spPr>
          <a:xfrm>
            <a:off x="6364900" y="2823700"/>
            <a:ext cx="2563200" cy="80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Physics 1 Honors</a:t>
            </a:r>
            <a:endParaRPr b="1" sz="1100"/>
          </a:p>
          <a:p>
            <a:pPr indent="0" lvl="0" marL="0" rtl="0" algn="ctr">
              <a:spcBef>
                <a:spcPts val="0"/>
              </a:spcBef>
              <a:spcAft>
                <a:spcPts val="0"/>
              </a:spcAft>
              <a:buNone/>
            </a:pPr>
            <a:r>
              <a:rPr b="1" lang="en" sz="1100">
                <a:solidFill>
                  <a:srgbClr val="FF0000"/>
                </a:solidFill>
              </a:rPr>
              <a:t>OR</a:t>
            </a:r>
            <a:endParaRPr b="1" sz="1100">
              <a:solidFill>
                <a:srgbClr val="FF0000"/>
              </a:solidFill>
            </a:endParaRPr>
          </a:p>
          <a:p>
            <a:pPr indent="0" lvl="0" marL="0" rtl="0" algn="ctr">
              <a:spcBef>
                <a:spcPts val="0"/>
              </a:spcBef>
              <a:spcAft>
                <a:spcPts val="0"/>
              </a:spcAft>
              <a:buNone/>
            </a:pPr>
            <a:r>
              <a:rPr b="1" lang="en" sz="1100"/>
              <a:t>AP Physics</a:t>
            </a:r>
            <a:endParaRPr b="1" sz="1200"/>
          </a:p>
          <a:p>
            <a:pPr indent="0" lvl="0" marL="0" rtl="0" algn="ctr">
              <a:spcBef>
                <a:spcPts val="0"/>
              </a:spcBef>
              <a:spcAft>
                <a:spcPts val="0"/>
              </a:spcAft>
              <a:buNone/>
            </a:pPr>
            <a:r>
              <a:rPr i="1" lang="en" sz="900"/>
              <a:t>Prereq.: Algebra 2 (</a:t>
            </a:r>
            <a:r>
              <a:rPr i="1" lang="en" sz="900">
                <a:solidFill>
                  <a:schemeClr val="dk1"/>
                </a:solidFill>
              </a:rPr>
              <a:t>≥ C)</a:t>
            </a:r>
            <a:r>
              <a:rPr i="1" lang="en" sz="900"/>
              <a:t> (Chem 1)  </a:t>
            </a:r>
            <a:endParaRPr i="1" sz="900"/>
          </a:p>
        </p:txBody>
      </p:sp>
      <p:sp>
        <p:nvSpPr>
          <p:cNvPr id="170" name="Google Shape;170;p16"/>
          <p:cNvSpPr/>
          <p:nvPr/>
        </p:nvSpPr>
        <p:spPr>
          <a:xfrm>
            <a:off x="4501225" y="2194849"/>
            <a:ext cx="1619100" cy="4617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Forensic</a:t>
            </a:r>
            <a:r>
              <a:rPr b="1" lang="en" sz="1000"/>
              <a:t> Science Honors</a:t>
            </a:r>
            <a:endParaRPr b="1" sz="1000"/>
          </a:p>
          <a:p>
            <a:pPr indent="0" lvl="0" marL="0" rtl="0" algn="ctr">
              <a:spcBef>
                <a:spcPts val="0"/>
              </a:spcBef>
              <a:spcAft>
                <a:spcPts val="0"/>
              </a:spcAft>
              <a:buNone/>
            </a:pPr>
            <a:r>
              <a:rPr b="1" lang="en" sz="1000"/>
              <a:t> </a:t>
            </a:r>
            <a:r>
              <a:rPr i="1" lang="en" sz="800">
                <a:solidFill>
                  <a:schemeClr val="dk1"/>
                </a:solidFill>
              </a:rPr>
              <a:t>Prereq: Biology 1 (≥C)</a:t>
            </a:r>
            <a:endParaRPr b="1" sz="1000"/>
          </a:p>
        </p:txBody>
      </p:sp>
      <p:sp>
        <p:nvSpPr>
          <p:cNvPr id="171" name="Google Shape;171;p16"/>
          <p:cNvSpPr/>
          <p:nvPr/>
        </p:nvSpPr>
        <p:spPr>
          <a:xfrm>
            <a:off x="2534625" y="2514349"/>
            <a:ext cx="1619100" cy="4617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Forensic Science Honors</a:t>
            </a:r>
            <a:endParaRPr b="1" sz="1000"/>
          </a:p>
          <a:p>
            <a:pPr indent="0" lvl="0" marL="0" rtl="0" algn="ctr">
              <a:spcBef>
                <a:spcPts val="0"/>
              </a:spcBef>
              <a:spcAft>
                <a:spcPts val="0"/>
              </a:spcAft>
              <a:buNone/>
            </a:pPr>
            <a:r>
              <a:rPr b="1" lang="en" sz="1000"/>
              <a:t> </a:t>
            </a:r>
            <a:r>
              <a:rPr i="1" lang="en" sz="800">
                <a:solidFill>
                  <a:schemeClr val="dk1"/>
                </a:solidFill>
              </a:rPr>
              <a:t>Prereq: Biology 1 (≥C)</a:t>
            </a:r>
            <a:endParaRPr b="1" sz="1000"/>
          </a:p>
        </p:txBody>
      </p:sp>
      <p:sp>
        <p:nvSpPr>
          <p:cNvPr id="172" name="Google Shape;172;p16"/>
          <p:cNvSpPr/>
          <p:nvPr/>
        </p:nvSpPr>
        <p:spPr>
          <a:xfrm>
            <a:off x="2592413" y="4003824"/>
            <a:ext cx="1619100" cy="4617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Genetics </a:t>
            </a:r>
            <a:endParaRPr b="1" sz="1000"/>
          </a:p>
          <a:p>
            <a:pPr indent="0" lvl="0" marL="0" rtl="0" algn="ctr">
              <a:spcBef>
                <a:spcPts val="0"/>
              </a:spcBef>
              <a:spcAft>
                <a:spcPts val="0"/>
              </a:spcAft>
              <a:buNone/>
            </a:pPr>
            <a:r>
              <a:rPr b="1" lang="en" sz="1000"/>
              <a:t> </a:t>
            </a:r>
            <a:r>
              <a:rPr i="1" lang="en" sz="800">
                <a:solidFill>
                  <a:schemeClr val="dk1"/>
                </a:solidFill>
              </a:rPr>
              <a:t>Prereq: Biology 1 (≥C)</a:t>
            </a:r>
            <a:endParaRPr b="1" sz="1000"/>
          </a:p>
        </p:txBody>
      </p:sp>
      <p:sp>
        <p:nvSpPr>
          <p:cNvPr id="173" name="Google Shape;173;p16"/>
          <p:cNvSpPr/>
          <p:nvPr/>
        </p:nvSpPr>
        <p:spPr>
          <a:xfrm>
            <a:off x="2963925" y="2174500"/>
            <a:ext cx="639000" cy="258300"/>
          </a:xfrm>
          <a:prstGeom prst="bracePair">
            <a:avLst/>
          </a:prstGeom>
          <a:no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i="1" lang="en" u="sng"/>
              <a:t>OR</a:t>
            </a:r>
            <a:endParaRPr b="1" i="1" u="sng"/>
          </a:p>
        </p:txBody>
      </p:sp>
      <p:sp>
        <p:nvSpPr>
          <p:cNvPr id="174" name="Google Shape;174;p16"/>
          <p:cNvSpPr/>
          <p:nvPr/>
        </p:nvSpPr>
        <p:spPr>
          <a:xfrm>
            <a:off x="3026675" y="3057600"/>
            <a:ext cx="639000" cy="258300"/>
          </a:xfrm>
          <a:prstGeom prst="bracePair">
            <a:avLst/>
          </a:prstGeom>
          <a:no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i="1" lang="en" u="sng"/>
              <a:t>OR</a:t>
            </a:r>
            <a:endParaRPr b="1" i="1" u="sng"/>
          </a:p>
        </p:txBody>
      </p:sp>
      <p:sp>
        <p:nvSpPr>
          <p:cNvPr id="175" name="Google Shape;175;p16"/>
          <p:cNvSpPr/>
          <p:nvPr/>
        </p:nvSpPr>
        <p:spPr>
          <a:xfrm>
            <a:off x="4501213" y="4003824"/>
            <a:ext cx="1619100" cy="4617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Zoology</a:t>
            </a:r>
            <a:endParaRPr b="1" sz="1000"/>
          </a:p>
          <a:p>
            <a:pPr indent="0" lvl="0" marL="0" rtl="0" algn="ctr">
              <a:spcBef>
                <a:spcPts val="0"/>
              </a:spcBef>
              <a:spcAft>
                <a:spcPts val="0"/>
              </a:spcAft>
              <a:buNone/>
            </a:pPr>
            <a:r>
              <a:rPr b="1" lang="en" sz="1000"/>
              <a:t> </a:t>
            </a:r>
            <a:r>
              <a:rPr i="1" lang="en" sz="800">
                <a:solidFill>
                  <a:schemeClr val="dk1"/>
                </a:solidFill>
              </a:rPr>
              <a:t>Prereq: Biology 1 (≥C)</a:t>
            </a:r>
            <a:endParaRPr b="1" sz="1000"/>
          </a:p>
        </p:txBody>
      </p:sp>
      <p:sp>
        <p:nvSpPr>
          <p:cNvPr id="176" name="Google Shape;176;p16"/>
          <p:cNvSpPr/>
          <p:nvPr/>
        </p:nvSpPr>
        <p:spPr>
          <a:xfrm>
            <a:off x="2547375" y="3326249"/>
            <a:ext cx="1619100" cy="4617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Marine Science Honors</a:t>
            </a:r>
            <a:endParaRPr b="1" sz="1000"/>
          </a:p>
          <a:p>
            <a:pPr indent="0" lvl="0" marL="0" rtl="0" algn="ctr">
              <a:spcBef>
                <a:spcPts val="0"/>
              </a:spcBef>
              <a:spcAft>
                <a:spcPts val="0"/>
              </a:spcAft>
              <a:buNone/>
            </a:pPr>
            <a:r>
              <a:rPr b="1" lang="en" sz="1000"/>
              <a:t> </a:t>
            </a:r>
            <a:r>
              <a:rPr i="1" lang="en" sz="800">
                <a:solidFill>
                  <a:schemeClr val="dk1"/>
                </a:solidFill>
              </a:rPr>
              <a:t>Prereq: Biology 1 (≥C)</a:t>
            </a:r>
            <a:endParaRPr b="1"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17"/>
          <p:cNvPicPr preferRelativeResize="0"/>
          <p:nvPr/>
        </p:nvPicPr>
        <p:blipFill>
          <a:blip r:embed="rId3">
            <a:alphaModFix/>
          </a:blip>
          <a:stretch>
            <a:fillRect/>
          </a:stretch>
        </p:blipFill>
        <p:spPr>
          <a:xfrm>
            <a:off x="7638075" y="178295"/>
            <a:ext cx="1486800" cy="1561479"/>
          </a:xfrm>
          <a:prstGeom prst="rect">
            <a:avLst/>
          </a:prstGeom>
          <a:noFill/>
          <a:ln>
            <a:noFill/>
          </a:ln>
        </p:spPr>
      </p:pic>
      <p:sp>
        <p:nvSpPr>
          <p:cNvPr id="182" name="Google Shape;182;p17"/>
          <p:cNvSpPr/>
          <p:nvPr/>
        </p:nvSpPr>
        <p:spPr>
          <a:xfrm>
            <a:off x="-12598" y="4493107"/>
            <a:ext cx="9169200" cy="657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183" name="Google Shape;183;p17"/>
          <p:cNvSpPr/>
          <p:nvPr/>
        </p:nvSpPr>
        <p:spPr>
          <a:xfrm>
            <a:off x="-14859" y="-21716"/>
            <a:ext cx="9173718" cy="200025"/>
          </a:xfrm>
          <a:custGeom>
            <a:rect b="b" l="l" r="r" t="t"/>
            <a:pathLst>
              <a:path extrusionOk="0" h="266700" w="12231624">
                <a:moveTo>
                  <a:pt x="12211811" y="28955"/>
                </a:moveTo>
                <a:lnTo>
                  <a:pt x="19812" y="28955"/>
                </a:lnTo>
                <a:lnTo>
                  <a:pt x="19812" y="266700"/>
                </a:lnTo>
                <a:lnTo>
                  <a:pt x="12211811" y="266700"/>
                </a:lnTo>
                <a:lnTo>
                  <a:pt x="12211811" y="28955"/>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184" name="Google Shape;184;p17"/>
          <p:cNvSpPr txBox="1"/>
          <p:nvPr/>
        </p:nvSpPr>
        <p:spPr>
          <a:xfrm>
            <a:off x="533199" y="545344"/>
            <a:ext cx="7686600" cy="476400"/>
          </a:xfrm>
          <a:prstGeom prst="rect">
            <a:avLst/>
          </a:prstGeom>
          <a:noFill/>
          <a:ln>
            <a:noFill/>
          </a:ln>
        </p:spPr>
        <p:txBody>
          <a:bodyPr anchorCtr="0" anchor="t" bIns="0" lIns="0" spcFirstLastPara="1" rIns="0" wrap="square" tIns="0">
            <a:noAutofit/>
          </a:bodyPr>
          <a:lstStyle/>
          <a:p>
            <a:pPr indent="0" lvl="0" marL="12700" marR="0" rtl="0" algn="ctr">
              <a:lnSpc>
                <a:spcPct val="104166"/>
              </a:lnSpc>
              <a:spcBef>
                <a:spcPts val="0"/>
              </a:spcBef>
              <a:spcAft>
                <a:spcPts val="0"/>
              </a:spcAft>
              <a:buNone/>
            </a:pPr>
            <a:r>
              <a:rPr b="1" lang="en" sz="2300">
                <a:solidFill>
                  <a:srgbClr val="5B0F00"/>
                </a:solidFill>
              </a:rPr>
              <a:t>BDCHS Social Science Choices</a:t>
            </a:r>
            <a:endParaRPr b="1" i="0" sz="2300" u="none" cap="none" strike="noStrike">
              <a:solidFill>
                <a:srgbClr val="5B0F00"/>
              </a:solidFill>
              <a:latin typeface="Arial"/>
              <a:ea typeface="Arial"/>
              <a:cs typeface="Arial"/>
              <a:sym typeface="Arial"/>
            </a:endParaRPr>
          </a:p>
        </p:txBody>
      </p:sp>
      <p:sp>
        <p:nvSpPr>
          <p:cNvPr id="185" name="Google Shape;185;p17"/>
          <p:cNvSpPr/>
          <p:nvPr/>
        </p:nvSpPr>
        <p:spPr>
          <a:xfrm>
            <a:off x="260825" y="1624300"/>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World Cultural Geography </a:t>
            </a:r>
            <a:endParaRPr b="1" sz="1200"/>
          </a:p>
        </p:txBody>
      </p:sp>
      <p:sp>
        <p:nvSpPr>
          <p:cNvPr id="186" name="Google Shape;186;p17"/>
          <p:cNvSpPr/>
          <p:nvPr/>
        </p:nvSpPr>
        <p:spPr>
          <a:xfrm>
            <a:off x="2100300" y="1616113"/>
            <a:ext cx="1486800" cy="7665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World History Honors</a:t>
            </a:r>
            <a:endParaRPr b="1" sz="1200"/>
          </a:p>
          <a:p>
            <a:pPr indent="0" lvl="0" marL="0" rtl="0" algn="ctr">
              <a:spcBef>
                <a:spcPts val="0"/>
              </a:spcBef>
              <a:spcAft>
                <a:spcPts val="0"/>
              </a:spcAft>
              <a:buNone/>
            </a:pPr>
            <a:r>
              <a:rPr lang="en" sz="800"/>
              <a:t>10th grade</a:t>
            </a:r>
            <a:br>
              <a:rPr lang="en" sz="800"/>
            </a:br>
            <a:r>
              <a:rPr lang="en" sz="800"/>
              <a:t>*Graduation Requirement*</a:t>
            </a:r>
            <a:r>
              <a:rPr b="1" lang="en"/>
              <a:t> </a:t>
            </a:r>
            <a:endParaRPr b="1"/>
          </a:p>
        </p:txBody>
      </p:sp>
      <p:sp>
        <p:nvSpPr>
          <p:cNvPr id="187" name="Google Shape;187;p17"/>
          <p:cNvSpPr/>
          <p:nvPr/>
        </p:nvSpPr>
        <p:spPr>
          <a:xfrm>
            <a:off x="3728950" y="1618950"/>
            <a:ext cx="1927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U.S. History Honors</a:t>
            </a:r>
            <a:endParaRPr b="1"/>
          </a:p>
          <a:p>
            <a:pPr indent="0" lvl="0" marL="0" rtl="0" algn="ctr">
              <a:spcBef>
                <a:spcPts val="0"/>
              </a:spcBef>
              <a:spcAft>
                <a:spcPts val="0"/>
              </a:spcAft>
              <a:buNone/>
            </a:pPr>
            <a:r>
              <a:rPr lang="en" sz="800"/>
              <a:t>11th grade</a:t>
            </a:r>
            <a:endParaRPr sz="800"/>
          </a:p>
          <a:p>
            <a:pPr indent="0" lvl="0" marL="0" rtl="0" algn="ctr">
              <a:spcBef>
                <a:spcPts val="0"/>
              </a:spcBef>
              <a:spcAft>
                <a:spcPts val="0"/>
              </a:spcAft>
              <a:buNone/>
            </a:pPr>
            <a:r>
              <a:rPr lang="en" sz="800"/>
              <a:t>*Graduation </a:t>
            </a:r>
            <a:r>
              <a:rPr lang="en" sz="800"/>
              <a:t>Requirement</a:t>
            </a:r>
            <a:r>
              <a:rPr lang="en" sz="800"/>
              <a:t>*</a:t>
            </a:r>
            <a:endParaRPr sz="800"/>
          </a:p>
        </p:txBody>
      </p:sp>
      <p:sp>
        <p:nvSpPr>
          <p:cNvPr id="188" name="Google Shape;188;p17"/>
          <p:cNvSpPr/>
          <p:nvPr/>
        </p:nvSpPr>
        <p:spPr>
          <a:xfrm>
            <a:off x="6143425" y="2571750"/>
            <a:ext cx="25680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t>AP U.S Govt </a:t>
            </a:r>
            <a:endParaRPr b="1" sz="1300"/>
          </a:p>
          <a:p>
            <a:pPr indent="0" lvl="0" marL="0" rtl="0" algn="ctr">
              <a:spcBef>
                <a:spcPts val="0"/>
              </a:spcBef>
              <a:spcAft>
                <a:spcPts val="0"/>
              </a:spcAft>
              <a:buNone/>
            </a:pPr>
            <a:r>
              <a:rPr b="1" lang="en" sz="1300"/>
              <a:t>&amp; Econ Honors</a:t>
            </a:r>
            <a:endParaRPr b="1" sz="1300"/>
          </a:p>
          <a:p>
            <a:pPr indent="0" lvl="0" marL="0" rtl="0" algn="ctr">
              <a:spcBef>
                <a:spcPts val="0"/>
              </a:spcBef>
              <a:spcAft>
                <a:spcPts val="0"/>
              </a:spcAft>
              <a:buNone/>
            </a:pPr>
            <a:r>
              <a:rPr lang="en" sz="1000"/>
              <a:t>12th grade</a:t>
            </a:r>
            <a:endParaRPr sz="1000"/>
          </a:p>
        </p:txBody>
      </p:sp>
      <p:sp>
        <p:nvSpPr>
          <p:cNvPr id="189" name="Google Shape;189;p17"/>
          <p:cNvSpPr/>
          <p:nvPr/>
        </p:nvSpPr>
        <p:spPr>
          <a:xfrm>
            <a:off x="57125" y="2977000"/>
            <a:ext cx="2123400" cy="1994400"/>
          </a:xfrm>
          <a:prstGeom prst="bevel">
            <a:avLst>
              <a:gd fmla="val 125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7"/>
          <p:cNvSpPr txBox="1"/>
          <p:nvPr/>
        </p:nvSpPr>
        <p:spPr>
          <a:xfrm>
            <a:off x="220175" y="3196375"/>
            <a:ext cx="1797300" cy="153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u="sng"/>
              <a:t>Social Science </a:t>
            </a:r>
            <a:r>
              <a:rPr b="1" lang="en" sz="800" u="sng"/>
              <a:t>Graduation Requirements:</a:t>
            </a:r>
            <a:endParaRPr b="1" sz="800" u="sng"/>
          </a:p>
          <a:p>
            <a:pPr indent="0" lvl="0" marL="0" rtl="0" algn="l">
              <a:spcBef>
                <a:spcPts val="0"/>
              </a:spcBef>
              <a:spcAft>
                <a:spcPts val="0"/>
              </a:spcAft>
              <a:buNone/>
            </a:pPr>
            <a:r>
              <a:rPr lang="en" sz="800"/>
              <a:t>3 </a:t>
            </a:r>
            <a:r>
              <a:rPr lang="en" sz="800"/>
              <a:t>credits in World History (1 credit), </a:t>
            </a:r>
            <a:endParaRPr sz="800"/>
          </a:p>
          <a:p>
            <a:pPr indent="0" lvl="0" marL="0" rtl="0" algn="l">
              <a:spcBef>
                <a:spcPts val="0"/>
              </a:spcBef>
              <a:spcAft>
                <a:spcPts val="0"/>
              </a:spcAft>
              <a:buNone/>
            </a:pPr>
            <a:r>
              <a:rPr lang="en" sz="800"/>
              <a:t>US History (1 credit), </a:t>
            </a:r>
            <a:endParaRPr sz="800"/>
          </a:p>
          <a:p>
            <a:pPr indent="0" lvl="0" marL="0" rtl="0" algn="l">
              <a:spcBef>
                <a:spcPts val="0"/>
              </a:spcBef>
              <a:spcAft>
                <a:spcPts val="0"/>
              </a:spcAft>
              <a:buNone/>
            </a:pPr>
            <a:r>
              <a:rPr lang="en" sz="800"/>
              <a:t>U.S </a:t>
            </a:r>
            <a:r>
              <a:rPr lang="en" sz="800"/>
              <a:t>Government</a:t>
            </a:r>
            <a:r>
              <a:rPr lang="en" sz="800"/>
              <a:t> (0.5 credits), and </a:t>
            </a:r>
            <a:r>
              <a:rPr lang="en" sz="800"/>
              <a:t>Economics</a:t>
            </a:r>
            <a:r>
              <a:rPr lang="en" sz="800"/>
              <a:t> (0.5 credits).</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All BDCHS Grade 9 students are enrolled in an introductory Social Science course, Pre-AP World History and Geography.</a:t>
            </a:r>
            <a:endParaRPr sz="800"/>
          </a:p>
        </p:txBody>
      </p:sp>
      <p:sp>
        <p:nvSpPr>
          <p:cNvPr id="191" name="Google Shape;191;p17"/>
          <p:cNvSpPr/>
          <p:nvPr/>
        </p:nvSpPr>
        <p:spPr>
          <a:xfrm>
            <a:off x="3928950" y="3581275"/>
            <a:ext cx="16209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7"/>
          <p:cNvSpPr txBox="1"/>
          <p:nvPr/>
        </p:nvSpPr>
        <p:spPr>
          <a:xfrm>
            <a:off x="3784925" y="3525175"/>
            <a:ext cx="20055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t>Dual Enrollment</a:t>
            </a:r>
            <a:endParaRPr b="1" sz="1000"/>
          </a:p>
          <a:p>
            <a:pPr indent="0" lvl="0" marL="0" rtl="0" algn="ctr">
              <a:spcBef>
                <a:spcPts val="0"/>
              </a:spcBef>
              <a:spcAft>
                <a:spcPts val="0"/>
              </a:spcAft>
              <a:buNone/>
            </a:pPr>
            <a:r>
              <a:rPr b="1" lang="en" sz="1000"/>
              <a:t>AMH 2010/AMH 2020</a:t>
            </a:r>
            <a:endParaRPr b="1" sz="1000"/>
          </a:p>
          <a:p>
            <a:pPr indent="0" lvl="0" marL="0" rtl="0" algn="ctr">
              <a:spcBef>
                <a:spcPts val="0"/>
              </a:spcBef>
              <a:spcAft>
                <a:spcPts val="0"/>
              </a:spcAft>
              <a:buNone/>
            </a:pPr>
            <a:r>
              <a:rPr lang="en" sz="900"/>
              <a:t>*Must take both to equal the High School Credit*</a:t>
            </a:r>
            <a:endParaRPr sz="900"/>
          </a:p>
        </p:txBody>
      </p:sp>
      <p:sp>
        <p:nvSpPr>
          <p:cNvPr id="193" name="Google Shape;193;p17"/>
          <p:cNvSpPr/>
          <p:nvPr/>
        </p:nvSpPr>
        <p:spPr>
          <a:xfrm>
            <a:off x="6501775" y="3637375"/>
            <a:ext cx="1927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rPr>
              <a:t>Dual Enrollment</a:t>
            </a:r>
            <a:endParaRPr b="1" sz="1000">
              <a:solidFill>
                <a:schemeClr val="dk1"/>
              </a:solidFill>
            </a:endParaRPr>
          </a:p>
          <a:p>
            <a:pPr indent="0" lvl="0" marL="0" rtl="0" algn="l">
              <a:spcBef>
                <a:spcPts val="0"/>
              </a:spcBef>
              <a:spcAft>
                <a:spcPts val="0"/>
              </a:spcAft>
              <a:buNone/>
            </a:pPr>
            <a:r>
              <a:rPr b="1" lang="en" sz="1000">
                <a:solidFill>
                  <a:schemeClr val="dk1"/>
                </a:solidFill>
              </a:rPr>
              <a:t>POS 2041/ECO</a:t>
            </a:r>
            <a:r>
              <a:rPr b="1" lang="en" sz="1000">
                <a:solidFill>
                  <a:schemeClr val="dk1"/>
                </a:solidFill>
              </a:rPr>
              <a:t> 2013</a:t>
            </a:r>
            <a:endParaRPr b="1" sz="1000">
              <a:solidFill>
                <a:schemeClr val="dk1"/>
              </a:solidFill>
            </a:endParaRPr>
          </a:p>
          <a:p>
            <a:pPr indent="0" lvl="0" marL="0" rtl="0" algn="ctr">
              <a:spcBef>
                <a:spcPts val="0"/>
              </a:spcBef>
              <a:spcAft>
                <a:spcPts val="0"/>
              </a:spcAft>
              <a:buNone/>
            </a:pPr>
            <a:r>
              <a:rPr lang="en" sz="900">
                <a:solidFill>
                  <a:schemeClr val="dk1"/>
                </a:solidFill>
              </a:rPr>
              <a:t>*Must take both*</a:t>
            </a:r>
            <a:endParaRPr sz="900">
              <a:solidFill>
                <a:schemeClr val="dk1"/>
              </a:solidFill>
            </a:endParaRPr>
          </a:p>
          <a:p>
            <a:pPr indent="0" lvl="0" marL="0" rtl="0" algn="ctr">
              <a:spcBef>
                <a:spcPts val="0"/>
              </a:spcBef>
              <a:spcAft>
                <a:spcPts val="0"/>
              </a:spcAft>
              <a:buClr>
                <a:schemeClr val="dk1"/>
              </a:buClr>
              <a:buSzPts val="1100"/>
              <a:buFont typeface="Arial"/>
              <a:buNone/>
            </a:pPr>
            <a:r>
              <a:rPr i="1" lang="en" sz="1000">
                <a:solidFill>
                  <a:schemeClr val="dk1"/>
                </a:solidFill>
              </a:rPr>
              <a:t>Grade 12</a:t>
            </a:r>
            <a:endParaRPr sz="900">
              <a:solidFill>
                <a:schemeClr val="dk1"/>
              </a:solidFill>
            </a:endParaRPr>
          </a:p>
        </p:txBody>
      </p:sp>
      <p:sp>
        <p:nvSpPr>
          <p:cNvPr id="194" name="Google Shape;194;p17"/>
          <p:cNvSpPr txBox="1"/>
          <p:nvPr/>
        </p:nvSpPr>
        <p:spPr>
          <a:xfrm>
            <a:off x="469475" y="1129175"/>
            <a:ext cx="1069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9th grade</a:t>
            </a:r>
            <a:endParaRPr sz="1600"/>
          </a:p>
        </p:txBody>
      </p:sp>
      <p:sp>
        <p:nvSpPr>
          <p:cNvPr id="195" name="Google Shape;195;p17"/>
          <p:cNvSpPr txBox="1"/>
          <p:nvPr/>
        </p:nvSpPr>
        <p:spPr>
          <a:xfrm>
            <a:off x="2180513" y="1103388"/>
            <a:ext cx="1189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10</a:t>
            </a:r>
            <a:r>
              <a:rPr lang="en" sz="1600"/>
              <a:t>th grade</a:t>
            </a:r>
            <a:endParaRPr sz="1600"/>
          </a:p>
        </p:txBody>
      </p:sp>
      <p:sp>
        <p:nvSpPr>
          <p:cNvPr id="196" name="Google Shape;196;p17"/>
          <p:cNvSpPr/>
          <p:nvPr/>
        </p:nvSpPr>
        <p:spPr>
          <a:xfrm>
            <a:off x="2312650" y="2825525"/>
            <a:ext cx="1274400" cy="553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AP </a:t>
            </a:r>
            <a:r>
              <a:rPr b="1" lang="en"/>
              <a:t>World History</a:t>
            </a:r>
            <a:endParaRPr b="1"/>
          </a:p>
          <a:p>
            <a:pPr indent="0" lvl="0" marL="0" rtl="0" algn="ctr">
              <a:spcBef>
                <a:spcPts val="0"/>
              </a:spcBef>
              <a:spcAft>
                <a:spcPts val="0"/>
              </a:spcAft>
              <a:buClr>
                <a:schemeClr val="dk1"/>
              </a:buClr>
              <a:buSzPts val="1100"/>
              <a:buFont typeface="Arial"/>
              <a:buNone/>
            </a:pPr>
            <a:r>
              <a:rPr lang="en" sz="800">
                <a:solidFill>
                  <a:schemeClr val="dk1"/>
                </a:solidFill>
              </a:rPr>
              <a:t>10th grade</a:t>
            </a:r>
            <a:endParaRPr b="1"/>
          </a:p>
          <a:p>
            <a:pPr indent="0" lvl="0" marL="0" rtl="0" algn="l">
              <a:spcBef>
                <a:spcPts val="0"/>
              </a:spcBef>
              <a:spcAft>
                <a:spcPts val="0"/>
              </a:spcAft>
              <a:buNone/>
            </a:pPr>
            <a:r>
              <a:t/>
            </a:r>
            <a:endParaRPr b="1"/>
          </a:p>
        </p:txBody>
      </p:sp>
      <p:sp>
        <p:nvSpPr>
          <p:cNvPr id="197" name="Google Shape;197;p17"/>
          <p:cNvSpPr/>
          <p:nvPr/>
        </p:nvSpPr>
        <p:spPr>
          <a:xfrm>
            <a:off x="2607150" y="2438450"/>
            <a:ext cx="530100" cy="323100"/>
          </a:xfrm>
          <a:prstGeom prst="bracePair">
            <a:avLst/>
          </a:prstGeom>
          <a:no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i="1" lang="en" u="sng"/>
              <a:t>OR</a:t>
            </a:r>
            <a:endParaRPr b="1" i="1" u="sng"/>
          </a:p>
        </p:txBody>
      </p:sp>
      <p:sp>
        <p:nvSpPr>
          <p:cNvPr id="198" name="Google Shape;198;p17"/>
          <p:cNvSpPr/>
          <p:nvPr/>
        </p:nvSpPr>
        <p:spPr>
          <a:xfrm>
            <a:off x="3883375" y="2571750"/>
            <a:ext cx="1620900" cy="553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AP </a:t>
            </a:r>
            <a:r>
              <a:rPr b="1" lang="en"/>
              <a:t>U.S. History</a:t>
            </a:r>
            <a:endParaRPr b="1"/>
          </a:p>
          <a:p>
            <a:pPr indent="0" lvl="0" marL="0" rtl="0" algn="ctr">
              <a:spcBef>
                <a:spcPts val="0"/>
              </a:spcBef>
              <a:spcAft>
                <a:spcPts val="0"/>
              </a:spcAft>
              <a:buNone/>
            </a:pPr>
            <a:r>
              <a:rPr lang="en" sz="800">
                <a:solidFill>
                  <a:schemeClr val="dk1"/>
                </a:solidFill>
              </a:rPr>
              <a:t>11th grade</a:t>
            </a:r>
            <a:endParaRPr sz="1000"/>
          </a:p>
        </p:txBody>
      </p:sp>
      <p:sp>
        <p:nvSpPr>
          <p:cNvPr id="199" name="Google Shape;199;p17"/>
          <p:cNvSpPr/>
          <p:nvPr/>
        </p:nvSpPr>
        <p:spPr>
          <a:xfrm>
            <a:off x="5971050" y="1594988"/>
            <a:ext cx="26220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U.S Govt Honors </a:t>
            </a:r>
            <a:endParaRPr b="1"/>
          </a:p>
          <a:p>
            <a:pPr indent="0" lvl="0" marL="0" rtl="0" algn="ctr">
              <a:spcBef>
                <a:spcPts val="0"/>
              </a:spcBef>
              <a:spcAft>
                <a:spcPts val="0"/>
              </a:spcAft>
              <a:buNone/>
            </a:pPr>
            <a:r>
              <a:rPr b="1" lang="en"/>
              <a:t>&amp; Econ Honors</a:t>
            </a:r>
            <a:endParaRPr b="1"/>
          </a:p>
          <a:p>
            <a:pPr indent="0" lvl="0" marL="0" rtl="0" algn="ctr">
              <a:spcBef>
                <a:spcPts val="0"/>
              </a:spcBef>
              <a:spcAft>
                <a:spcPts val="0"/>
              </a:spcAft>
              <a:buNone/>
            </a:pPr>
            <a:r>
              <a:rPr lang="en" sz="900"/>
              <a:t>12th grade</a:t>
            </a:r>
            <a:endParaRPr sz="900"/>
          </a:p>
        </p:txBody>
      </p:sp>
      <p:sp>
        <p:nvSpPr>
          <p:cNvPr id="200" name="Google Shape;200;p17"/>
          <p:cNvSpPr txBox="1"/>
          <p:nvPr/>
        </p:nvSpPr>
        <p:spPr>
          <a:xfrm>
            <a:off x="4011250" y="1104800"/>
            <a:ext cx="1189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11th grade</a:t>
            </a:r>
            <a:endParaRPr sz="1600"/>
          </a:p>
        </p:txBody>
      </p:sp>
      <p:sp>
        <p:nvSpPr>
          <p:cNvPr id="201" name="Google Shape;201;p17"/>
          <p:cNvSpPr txBox="1"/>
          <p:nvPr/>
        </p:nvSpPr>
        <p:spPr>
          <a:xfrm>
            <a:off x="6503275" y="1088263"/>
            <a:ext cx="1189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12th grade</a:t>
            </a:r>
            <a:endParaRPr sz="1600"/>
          </a:p>
        </p:txBody>
      </p:sp>
      <p:sp>
        <p:nvSpPr>
          <p:cNvPr id="202" name="Google Shape;202;p17"/>
          <p:cNvSpPr/>
          <p:nvPr/>
        </p:nvSpPr>
        <p:spPr>
          <a:xfrm>
            <a:off x="4431600" y="2252300"/>
            <a:ext cx="530100" cy="323100"/>
          </a:xfrm>
          <a:prstGeom prst="bracePair">
            <a:avLst/>
          </a:prstGeom>
          <a:no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i="1" lang="en" u="sng"/>
              <a:t>OR</a:t>
            </a:r>
            <a:endParaRPr b="1" i="1" u="sng"/>
          </a:p>
        </p:txBody>
      </p:sp>
      <p:sp>
        <p:nvSpPr>
          <p:cNvPr id="203" name="Google Shape;203;p17"/>
          <p:cNvSpPr/>
          <p:nvPr/>
        </p:nvSpPr>
        <p:spPr>
          <a:xfrm>
            <a:off x="4474350" y="3144475"/>
            <a:ext cx="530100" cy="323100"/>
          </a:xfrm>
          <a:prstGeom prst="bracePair">
            <a:avLst/>
          </a:prstGeom>
          <a:no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i="1" lang="en" u="sng"/>
              <a:t>OR</a:t>
            </a:r>
            <a:endParaRPr b="1" i="1" u="sng"/>
          </a:p>
        </p:txBody>
      </p:sp>
      <p:sp>
        <p:nvSpPr>
          <p:cNvPr id="204" name="Google Shape;204;p17"/>
          <p:cNvSpPr/>
          <p:nvPr/>
        </p:nvSpPr>
        <p:spPr>
          <a:xfrm>
            <a:off x="7162375" y="2260738"/>
            <a:ext cx="530100" cy="323100"/>
          </a:xfrm>
          <a:prstGeom prst="bracePair">
            <a:avLst/>
          </a:prstGeom>
          <a:no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i="1" lang="en" u="sng"/>
              <a:t>OR</a:t>
            </a:r>
            <a:endParaRPr b="1" i="1" u="sng"/>
          </a:p>
        </p:txBody>
      </p:sp>
      <p:sp>
        <p:nvSpPr>
          <p:cNvPr id="205" name="Google Shape;205;p17"/>
          <p:cNvSpPr/>
          <p:nvPr/>
        </p:nvSpPr>
        <p:spPr>
          <a:xfrm>
            <a:off x="7162375" y="3271663"/>
            <a:ext cx="530100" cy="323100"/>
          </a:xfrm>
          <a:prstGeom prst="bracePair">
            <a:avLst/>
          </a:prstGeom>
          <a:no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i="1" lang="en" u="sng"/>
              <a:t>OR</a:t>
            </a:r>
            <a:endParaRPr b="1" i="1" u="sng"/>
          </a:p>
        </p:txBody>
      </p:sp>
      <p:sp>
        <p:nvSpPr>
          <p:cNvPr id="206" name="Google Shape;206;p17"/>
          <p:cNvSpPr/>
          <p:nvPr/>
        </p:nvSpPr>
        <p:spPr>
          <a:xfrm>
            <a:off x="7771207" y="3805440"/>
            <a:ext cx="1372800" cy="1407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18"/>
          <p:cNvPicPr preferRelativeResize="0"/>
          <p:nvPr/>
        </p:nvPicPr>
        <p:blipFill>
          <a:blip r:embed="rId3">
            <a:alphaModFix/>
          </a:blip>
          <a:stretch>
            <a:fillRect/>
          </a:stretch>
        </p:blipFill>
        <p:spPr>
          <a:xfrm>
            <a:off x="7638075" y="178295"/>
            <a:ext cx="1486800" cy="1561479"/>
          </a:xfrm>
          <a:prstGeom prst="rect">
            <a:avLst/>
          </a:prstGeom>
          <a:noFill/>
          <a:ln>
            <a:noFill/>
          </a:ln>
        </p:spPr>
      </p:pic>
      <p:sp>
        <p:nvSpPr>
          <p:cNvPr id="212" name="Google Shape;212;p18"/>
          <p:cNvSpPr/>
          <p:nvPr/>
        </p:nvSpPr>
        <p:spPr>
          <a:xfrm>
            <a:off x="-12598" y="4493107"/>
            <a:ext cx="9169200" cy="657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213" name="Google Shape;213;p18"/>
          <p:cNvSpPr/>
          <p:nvPr/>
        </p:nvSpPr>
        <p:spPr>
          <a:xfrm>
            <a:off x="-14859" y="-21716"/>
            <a:ext cx="9173718" cy="200025"/>
          </a:xfrm>
          <a:custGeom>
            <a:rect b="b" l="l" r="r" t="t"/>
            <a:pathLst>
              <a:path extrusionOk="0" h="266700" w="12231624">
                <a:moveTo>
                  <a:pt x="12211811" y="28955"/>
                </a:moveTo>
                <a:lnTo>
                  <a:pt x="19812" y="28955"/>
                </a:lnTo>
                <a:lnTo>
                  <a:pt x="19812" y="266700"/>
                </a:lnTo>
                <a:lnTo>
                  <a:pt x="12211811" y="266700"/>
                </a:lnTo>
                <a:lnTo>
                  <a:pt x="12211811" y="28955"/>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214" name="Google Shape;214;p18"/>
          <p:cNvSpPr txBox="1"/>
          <p:nvPr/>
        </p:nvSpPr>
        <p:spPr>
          <a:xfrm>
            <a:off x="533199" y="545344"/>
            <a:ext cx="7686600" cy="476400"/>
          </a:xfrm>
          <a:prstGeom prst="rect">
            <a:avLst/>
          </a:prstGeom>
          <a:noFill/>
          <a:ln>
            <a:noFill/>
          </a:ln>
        </p:spPr>
        <p:txBody>
          <a:bodyPr anchorCtr="0" anchor="t" bIns="0" lIns="0" spcFirstLastPara="1" rIns="0" wrap="square" tIns="0">
            <a:noAutofit/>
          </a:bodyPr>
          <a:lstStyle/>
          <a:p>
            <a:pPr indent="0" lvl="0" marL="12700" marR="0" rtl="0" algn="ctr">
              <a:lnSpc>
                <a:spcPct val="104166"/>
              </a:lnSpc>
              <a:spcBef>
                <a:spcPts val="0"/>
              </a:spcBef>
              <a:spcAft>
                <a:spcPts val="0"/>
              </a:spcAft>
              <a:buNone/>
            </a:pPr>
            <a:r>
              <a:rPr b="1" lang="en" sz="2300">
                <a:solidFill>
                  <a:srgbClr val="5B0F00"/>
                </a:solidFill>
              </a:rPr>
              <a:t>BDCHS Personal, Career, and School Development</a:t>
            </a:r>
            <a:endParaRPr b="1" i="0" sz="2300" u="none" cap="none" strike="noStrike">
              <a:solidFill>
                <a:srgbClr val="5B0F00"/>
              </a:solidFill>
              <a:latin typeface="Arial"/>
              <a:ea typeface="Arial"/>
              <a:cs typeface="Arial"/>
              <a:sym typeface="Arial"/>
            </a:endParaRPr>
          </a:p>
        </p:txBody>
      </p:sp>
      <p:sp>
        <p:nvSpPr>
          <p:cNvPr id="215" name="Google Shape;215;p18"/>
          <p:cNvSpPr/>
          <p:nvPr/>
        </p:nvSpPr>
        <p:spPr>
          <a:xfrm>
            <a:off x="7771207" y="3805440"/>
            <a:ext cx="1372800" cy="1407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216" name="Google Shape;216;p18"/>
          <p:cNvSpPr/>
          <p:nvPr/>
        </p:nvSpPr>
        <p:spPr>
          <a:xfrm>
            <a:off x="111275" y="1670725"/>
            <a:ext cx="1861200" cy="7665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rPr>
              <a:t>Personal, Career, and School Development (PCSD) 1</a:t>
            </a:r>
            <a:endParaRPr/>
          </a:p>
        </p:txBody>
      </p:sp>
      <p:sp>
        <p:nvSpPr>
          <p:cNvPr id="217" name="Google Shape;217;p18"/>
          <p:cNvSpPr/>
          <p:nvPr/>
        </p:nvSpPr>
        <p:spPr>
          <a:xfrm>
            <a:off x="2017475" y="1663225"/>
            <a:ext cx="2043900" cy="7665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rPr>
              <a:t>Personal, Career, and School Development (PCSD) 2</a:t>
            </a:r>
            <a:endParaRPr b="1"/>
          </a:p>
        </p:txBody>
      </p:sp>
      <p:sp>
        <p:nvSpPr>
          <p:cNvPr id="218" name="Google Shape;218;p18"/>
          <p:cNvSpPr/>
          <p:nvPr/>
        </p:nvSpPr>
        <p:spPr>
          <a:xfrm>
            <a:off x="4155250" y="1670725"/>
            <a:ext cx="2123400" cy="7665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rPr>
              <a:t>Personal, Career, and School Development (PCSD) 3</a:t>
            </a:r>
            <a:endParaRPr sz="800"/>
          </a:p>
        </p:txBody>
      </p:sp>
      <p:sp>
        <p:nvSpPr>
          <p:cNvPr id="219" name="Google Shape;219;p18"/>
          <p:cNvSpPr/>
          <p:nvPr/>
        </p:nvSpPr>
        <p:spPr>
          <a:xfrm>
            <a:off x="2790925" y="2931525"/>
            <a:ext cx="2615700" cy="2069700"/>
          </a:xfrm>
          <a:prstGeom prst="bevel">
            <a:avLst>
              <a:gd fmla="val 125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8"/>
          <p:cNvSpPr txBox="1"/>
          <p:nvPr/>
        </p:nvSpPr>
        <p:spPr>
          <a:xfrm>
            <a:off x="3066550" y="3373725"/>
            <a:ext cx="2196600" cy="118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b="1" lang="en" sz="1100">
                <a:solidFill>
                  <a:schemeClr val="dk1"/>
                </a:solidFill>
              </a:rPr>
              <a:t>Why PCSD?</a:t>
            </a:r>
            <a:endParaRPr b="1" sz="1100">
              <a:solidFill>
                <a:schemeClr val="dk1"/>
              </a:solidFill>
            </a:endParaRPr>
          </a:p>
          <a:p>
            <a:pPr indent="-120650" lvl="0" marL="127000" rtl="0" algn="l">
              <a:spcBef>
                <a:spcPts val="0"/>
              </a:spcBef>
              <a:spcAft>
                <a:spcPts val="0"/>
              </a:spcAft>
              <a:buClr>
                <a:schemeClr val="dk1"/>
              </a:buClr>
              <a:buSzPts val="900"/>
              <a:buChar char="•"/>
            </a:pPr>
            <a:r>
              <a:rPr lang="en" sz="900">
                <a:solidFill>
                  <a:schemeClr val="dk1"/>
                </a:solidFill>
              </a:rPr>
              <a:t>Helps students develop necessary skills for everyday life. </a:t>
            </a:r>
            <a:endParaRPr sz="900">
              <a:solidFill>
                <a:schemeClr val="dk1"/>
              </a:solidFill>
            </a:endParaRPr>
          </a:p>
          <a:p>
            <a:pPr indent="-120650" lvl="0" marL="127000" rtl="0" algn="l">
              <a:spcBef>
                <a:spcPts val="0"/>
              </a:spcBef>
              <a:spcAft>
                <a:spcPts val="0"/>
              </a:spcAft>
              <a:buClr>
                <a:schemeClr val="dk1"/>
              </a:buClr>
              <a:buSzPts val="900"/>
              <a:buChar char="•"/>
            </a:pPr>
            <a:r>
              <a:rPr lang="en" sz="900">
                <a:solidFill>
                  <a:schemeClr val="dk1"/>
                </a:solidFill>
              </a:rPr>
              <a:t>Assist students with college and career research </a:t>
            </a:r>
            <a:endParaRPr sz="900">
              <a:solidFill>
                <a:schemeClr val="dk1"/>
              </a:solidFill>
            </a:endParaRPr>
          </a:p>
          <a:p>
            <a:pPr indent="-120650" lvl="0" marL="127000" rtl="0" algn="l">
              <a:spcBef>
                <a:spcPts val="0"/>
              </a:spcBef>
              <a:spcAft>
                <a:spcPts val="0"/>
              </a:spcAft>
              <a:buClr>
                <a:schemeClr val="dk1"/>
              </a:buClr>
              <a:buSzPts val="900"/>
              <a:buChar char="•"/>
            </a:pPr>
            <a:r>
              <a:rPr lang="en" sz="900">
                <a:solidFill>
                  <a:schemeClr val="dk1"/>
                </a:solidFill>
              </a:rPr>
              <a:t>Expose individuals to diverse career prospects</a:t>
            </a:r>
            <a:endParaRPr b="1" sz="800" u="sng"/>
          </a:p>
        </p:txBody>
      </p:sp>
      <p:sp>
        <p:nvSpPr>
          <p:cNvPr id="221" name="Google Shape;221;p18"/>
          <p:cNvSpPr txBox="1"/>
          <p:nvPr/>
        </p:nvSpPr>
        <p:spPr>
          <a:xfrm>
            <a:off x="584075" y="1107475"/>
            <a:ext cx="1069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9th grade</a:t>
            </a:r>
            <a:endParaRPr sz="1600"/>
          </a:p>
        </p:txBody>
      </p:sp>
      <p:sp>
        <p:nvSpPr>
          <p:cNvPr id="222" name="Google Shape;222;p18"/>
          <p:cNvSpPr txBox="1"/>
          <p:nvPr/>
        </p:nvSpPr>
        <p:spPr>
          <a:xfrm>
            <a:off x="2347438" y="1126925"/>
            <a:ext cx="1189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10th grade</a:t>
            </a:r>
            <a:endParaRPr sz="1600"/>
          </a:p>
        </p:txBody>
      </p:sp>
      <p:sp>
        <p:nvSpPr>
          <p:cNvPr id="223" name="Google Shape;223;p18"/>
          <p:cNvSpPr/>
          <p:nvPr/>
        </p:nvSpPr>
        <p:spPr>
          <a:xfrm>
            <a:off x="6466125" y="1663225"/>
            <a:ext cx="2196600" cy="7665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Personal, Career, and School Development (PCSD) 4</a:t>
            </a:r>
            <a:endParaRPr sz="900"/>
          </a:p>
        </p:txBody>
      </p:sp>
      <p:sp>
        <p:nvSpPr>
          <p:cNvPr id="224" name="Google Shape;224;p18"/>
          <p:cNvSpPr txBox="1"/>
          <p:nvPr/>
        </p:nvSpPr>
        <p:spPr>
          <a:xfrm>
            <a:off x="4436650" y="1075463"/>
            <a:ext cx="1189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11th grade</a:t>
            </a:r>
            <a:endParaRPr sz="1600"/>
          </a:p>
        </p:txBody>
      </p:sp>
      <p:sp>
        <p:nvSpPr>
          <p:cNvPr id="225" name="Google Shape;225;p18"/>
          <p:cNvSpPr txBox="1"/>
          <p:nvPr/>
        </p:nvSpPr>
        <p:spPr>
          <a:xfrm>
            <a:off x="6905475" y="1126925"/>
            <a:ext cx="1189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12th grade</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9"/>
          <p:cNvSpPr/>
          <p:nvPr/>
        </p:nvSpPr>
        <p:spPr>
          <a:xfrm>
            <a:off x="-12573" y="4493132"/>
            <a:ext cx="9169200" cy="657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b="0" i="1" sz="800" u="none" cap="none" strike="noStrike">
              <a:solidFill>
                <a:schemeClr val="dk1"/>
              </a:solidFill>
              <a:latin typeface="Arial"/>
              <a:ea typeface="Arial"/>
              <a:cs typeface="Arial"/>
              <a:sym typeface="Arial"/>
            </a:endParaRPr>
          </a:p>
        </p:txBody>
      </p:sp>
      <p:sp>
        <p:nvSpPr>
          <p:cNvPr id="231" name="Google Shape;231;p19"/>
          <p:cNvSpPr/>
          <p:nvPr/>
        </p:nvSpPr>
        <p:spPr>
          <a:xfrm>
            <a:off x="-14859" y="-21715"/>
            <a:ext cx="9173718" cy="200025"/>
          </a:xfrm>
          <a:custGeom>
            <a:rect b="b" l="l" r="r" t="t"/>
            <a:pathLst>
              <a:path extrusionOk="0" h="266700" w="12231624">
                <a:moveTo>
                  <a:pt x="12211811" y="28955"/>
                </a:moveTo>
                <a:lnTo>
                  <a:pt x="19812" y="28955"/>
                </a:lnTo>
                <a:lnTo>
                  <a:pt x="19812" y="266700"/>
                </a:lnTo>
                <a:lnTo>
                  <a:pt x="12211811" y="266700"/>
                </a:lnTo>
                <a:lnTo>
                  <a:pt x="12211811" y="28955"/>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232" name="Google Shape;232;p19"/>
          <p:cNvSpPr txBox="1"/>
          <p:nvPr/>
        </p:nvSpPr>
        <p:spPr>
          <a:xfrm>
            <a:off x="57549" y="257475"/>
            <a:ext cx="3046200" cy="476400"/>
          </a:xfrm>
          <a:prstGeom prst="rect">
            <a:avLst/>
          </a:prstGeom>
          <a:noFill/>
          <a:ln>
            <a:noFill/>
          </a:ln>
        </p:spPr>
        <p:txBody>
          <a:bodyPr anchorCtr="0" anchor="t" bIns="0" lIns="0" spcFirstLastPara="1" rIns="0" wrap="square" tIns="0">
            <a:noAutofit/>
          </a:bodyPr>
          <a:lstStyle/>
          <a:p>
            <a:pPr indent="0" lvl="0" marL="12700" marR="0" rtl="0" algn="ctr">
              <a:lnSpc>
                <a:spcPct val="104166"/>
              </a:lnSpc>
              <a:spcBef>
                <a:spcPts val="0"/>
              </a:spcBef>
              <a:spcAft>
                <a:spcPts val="0"/>
              </a:spcAft>
              <a:buNone/>
            </a:pPr>
            <a:r>
              <a:rPr b="1" i="0" lang="en" sz="2300" u="none" cap="none" strike="noStrike">
                <a:solidFill>
                  <a:srgbClr val="5B0F00"/>
                </a:solidFill>
                <a:latin typeface="Arial"/>
                <a:ea typeface="Arial"/>
                <a:cs typeface="Arial"/>
                <a:sym typeface="Arial"/>
              </a:rPr>
              <a:t>2022/2023 BDCHS CTE/STEM Pathways to Success</a:t>
            </a:r>
            <a:endParaRPr b="1" i="0" sz="2300" u="none" cap="none" strike="noStrike">
              <a:solidFill>
                <a:srgbClr val="5B0F00"/>
              </a:solidFill>
              <a:latin typeface="Arial"/>
              <a:ea typeface="Arial"/>
              <a:cs typeface="Arial"/>
              <a:sym typeface="Arial"/>
            </a:endParaRPr>
          </a:p>
        </p:txBody>
      </p:sp>
      <p:sp>
        <p:nvSpPr>
          <p:cNvPr id="233" name="Google Shape;233;p19"/>
          <p:cNvSpPr/>
          <p:nvPr/>
        </p:nvSpPr>
        <p:spPr>
          <a:xfrm>
            <a:off x="7752043" y="3743432"/>
            <a:ext cx="1372800" cy="140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234" name="Google Shape;234;p19"/>
          <p:cNvSpPr/>
          <p:nvPr/>
        </p:nvSpPr>
        <p:spPr>
          <a:xfrm>
            <a:off x="3185290" y="1613367"/>
            <a:ext cx="23097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 sz="1100">
                <a:solidFill>
                  <a:schemeClr val="dk1"/>
                </a:solidFill>
              </a:rPr>
              <a:t>Experimental Science 2 </a:t>
            </a:r>
            <a:endParaRPr sz="1100">
              <a:solidFill>
                <a:schemeClr val="dk1"/>
              </a:solidFill>
            </a:endParaRPr>
          </a:p>
          <a:p>
            <a:pPr indent="0" lvl="0" marL="0" rtl="0" algn="ctr">
              <a:spcBef>
                <a:spcPts val="0"/>
              </a:spcBef>
              <a:spcAft>
                <a:spcPts val="0"/>
              </a:spcAft>
              <a:buClr>
                <a:schemeClr val="dk1"/>
              </a:buClr>
              <a:buFont typeface="Arial"/>
              <a:buNone/>
            </a:pPr>
            <a:r>
              <a:rPr lang="en" sz="1100">
                <a:solidFill>
                  <a:schemeClr val="dk1"/>
                </a:solidFill>
              </a:rPr>
              <a:t>MSSC Certified Production Technician (CPT)</a:t>
            </a:r>
            <a:endParaRPr sz="1100"/>
          </a:p>
        </p:txBody>
      </p:sp>
      <p:sp>
        <p:nvSpPr>
          <p:cNvPr id="235" name="Google Shape;235;p19"/>
          <p:cNvSpPr/>
          <p:nvPr/>
        </p:nvSpPr>
        <p:spPr>
          <a:xfrm>
            <a:off x="3185300" y="2501675"/>
            <a:ext cx="2309700" cy="8658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 sz="1100">
                <a:solidFill>
                  <a:schemeClr val="dk1"/>
                </a:solidFill>
                <a:highlight>
                  <a:schemeClr val="lt1"/>
                </a:highlight>
              </a:rPr>
              <a:t>Experimental Science 3</a:t>
            </a:r>
            <a:endParaRPr b="1" sz="1100">
              <a:solidFill>
                <a:schemeClr val="dk1"/>
              </a:solidFill>
              <a:highlight>
                <a:schemeClr val="lt1"/>
              </a:highlight>
            </a:endParaRPr>
          </a:p>
          <a:p>
            <a:pPr indent="0" lvl="0" marL="0" rtl="0" algn="ctr">
              <a:spcBef>
                <a:spcPts val="0"/>
              </a:spcBef>
              <a:spcAft>
                <a:spcPts val="0"/>
              </a:spcAft>
              <a:buClr>
                <a:schemeClr val="dk1"/>
              </a:buClr>
              <a:buFont typeface="Arial"/>
              <a:buNone/>
            </a:pPr>
            <a:r>
              <a:rPr lang="en" sz="1100">
                <a:solidFill>
                  <a:schemeClr val="dk1"/>
                </a:solidFill>
                <a:highlight>
                  <a:schemeClr val="lt1"/>
                </a:highlight>
              </a:rPr>
              <a:t>MSSC Certified Logistics Associate/Certified Logistics Technician CLA/CTA Supply Chain Logistics</a:t>
            </a:r>
            <a:endParaRPr sz="1100">
              <a:highlight>
                <a:schemeClr val="lt1"/>
              </a:highlight>
            </a:endParaRPr>
          </a:p>
        </p:txBody>
      </p:sp>
      <p:sp>
        <p:nvSpPr>
          <p:cNvPr id="236" name="Google Shape;236;p19"/>
          <p:cNvSpPr/>
          <p:nvPr/>
        </p:nvSpPr>
        <p:spPr>
          <a:xfrm>
            <a:off x="3185300" y="725063"/>
            <a:ext cx="23097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 sz="1100">
                <a:solidFill>
                  <a:schemeClr val="dk1"/>
                </a:solidFill>
              </a:rPr>
              <a:t>Program Essentials</a:t>
            </a:r>
            <a:endParaRPr sz="1100">
              <a:solidFill>
                <a:schemeClr val="dk1"/>
              </a:solidFill>
            </a:endParaRPr>
          </a:p>
          <a:p>
            <a:pPr indent="0" lvl="0" marL="0" rtl="0" algn="ctr">
              <a:spcBef>
                <a:spcPts val="0"/>
              </a:spcBef>
              <a:spcAft>
                <a:spcPts val="0"/>
              </a:spcAft>
              <a:buNone/>
            </a:pPr>
            <a:r>
              <a:rPr lang="en" sz="1100">
                <a:solidFill>
                  <a:schemeClr val="dk1"/>
                </a:solidFill>
              </a:rPr>
              <a:t>CS Python Fundamentals</a:t>
            </a:r>
            <a:endParaRPr sz="1100"/>
          </a:p>
        </p:txBody>
      </p:sp>
      <p:sp>
        <p:nvSpPr>
          <p:cNvPr id="237" name="Google Shape;237;p19"/>
          <p:cNvSpPr txBox="1"/>
          <p:nvPr/>
        </p:nvSpPr>
        <p:spPr>
          <a:xfrm>
            <a:off x="5785347" y="88833"/>
            <a:ext cx="1555200" cy="3693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t/>
            </a:r>
            <a:endParaRPr b="1" i="0" sz="1200" u="none" cap="none" strike="noStrike">
              <a:solidFill>
                <a:srgbClr val="000000"/>
              </a:solidFill>
              <a:latin typeface="Arial"/>
              <a:ea typeface="Arial"/>
              <a:cs typeface="Arial"/>
              <a:sym typeface="Arial"/>
            </a:endParaRPr>
          </a:p>
        </p:txBody>
      </p:sp>
      <p:sp>
        <p:nvSpPr>
          <p:cNvPr id="238" name="Google Shape;238;p19"/>
          <p:cNvSpPr/>
          <p:nvPr/>
        </p:nvSpPr>
        <p:spPr>
          <a:xfrm>
            <a:off x="6078725" y="257475"/>
            <a:ext cx="2917800" cy="2194800"/>
          </a:xfrm>
          <a:prstGeom prst="bevel">
            <a:avLst>
              <a:gd fmla="val 125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i="0" lang="en" sz="1100" u="none" cap="none" strike="noStrike">
                <a:solidFill>
                  <a:schemeClr val="dk1"/>
                </a:solidFill>
              </a:rPr>
              <a:t>Why follow CTE/STEM tracks?</a:t>
            </a:r>
            <a:endParaRPr b="1" sz="1100"/>
          </a:p>
          <a:p>
            <a:pPr indent="-120650" lvl="0" marL="127000" marR="0" rtl="0" algn="l">
              <a:spcBef>
                <a:spcPts val="0"/>
              </a:spcBef>
              <a:spcAft>
                <a:spcPts val="0"/>
              </a:spcAft>
              <a:buClr>
                <a:schemeClr val="dk1"/>
              </a:buClr>
              <a:buSzPts val="900"/>
              <a:buChar char="•"/>
            </a:pPr>
            <a:r>
              <a:rPr lang="en" sz="900">
                <a:solidFill>
                  <a:schemeClr val="dk1"/>
                </a:solidFill>
              </a:rPr>
              <a:t>Certifications verify mastery of skills</a:t>
            </a:r>
            <a:endParaRPr sz="900"/>
          </a:p>
          <a:p>
            <a:pPr indent="-120650" lvl="0" marL="127000" marR="0" rtl="0" algn="l">
              <a:spcBef>
                <a:spcPts val="0"/>
              </a:spcBef>
              <a:spcAft>
                <a:spcPts val="0"/>
              </a:spcAft>
              <a:buClr>
                <a:schemeClr val="dk1"/>
              </a:buClr>
              <a:buSzPts val="900"/>
              <a:buChar char="•"/>
            </a:pPr>
            <a:r>
              <a:rPr lang="en" sz="900">
                <a:solidFill>
                  <a:schemeClr val="dk1"/>
                </a:solidFill>
              </a:rPr>
              <a:t>Certifications can expose individuals to diverse career prospects</a:t>
            </a:r>
            <a:endParaRPr sz="900"/>
          </a:p>
          <a:p>
            <a:pPr indent="-120650" lvl="0" marL="127000" marR="0" rtl="0" algn="l">
              <a:spcBef>
                <a:spcPts val="0"/>
              </a:spcBef>
              <a:spcAft>
                <a:spcPts val="0"/>
              </a:spcAft>
              <a:buClr>
                <a:schemeClr val="dk1"/>
              </a:buClr>
              <a:buSzPts val="900"/>
              <a:buChar char="•"/>
            </a:pPr>
            <a:r>
              <a:rPr lang="en" sz="900">
                <a:solidFill>
                  <a:schemeClr val="dk1"/>
                </a:solidFill>
              </a:rPr>
              <a:t>Students develop skills that are sought after by industries and aligned with the job market</a:t>
            </a:r>
            <a:endParaRPr sz="900">
              <a:solidFill>
                <a:schemeClr val="dk1"/>
              </a:solidFill>
            </a:endParaRPr>
          </a:p>
          <a:p>
            <a:pPr indent="-120650" lvl="0" marL="127000" marR="0" rtl="0" algn="l">
              <a:spcBef>
                <a:spcPts val="0"/>
              </a:spcBef>
              <a:spcAft>
                <a:spcPts val="0"/>
              </a:spcAft>
              <a:buClr>
                <a:schemeClr val="dk1"/>
              </a:buClr>
              <a:buSzPts val="900"/>
              <a:buChar char="•"/>
            </a:pPr>
            <a:r>
              <a:rPr lang="en" sz="900">
                <a:solidFill>
                  <a:schemeClr val="dk1"/>
                </a:solidFill>
              </a:rPr>
              <a:t>Employers regularly use certifications as selection criteria for hiring, promotion, and/or salary increases</a:t>
            </a:r>
            <a:endParaRPr sz="900">
              <a:solidFill>
                <a:schemeClr val="dk1"/>
              </a:solidFill>
            </a:endParaRPr>
          </a:p>
          <a:p>
            <a:pPr indent="-120650" lvl="0" marL="127000" marR="0" rtl="0" algn="l">
              <a:spcBef>
                <a:spcPts val="0"/>
              </a:spcBef>
              <a:spcAft>
                <a:spcPts val="0"/>
              </a:spcAft>
              <a:buClr>
                <a:schemeClr val="dk1"/>
              </a:buClr>
              <a:buSzPts val="900"/>
              <a:buChar char="•"/>
            </a:pPr>
            <a:r>
              <a:rPr lang="en" sz="900">
                <a:solidFill>
                  <a:schemeClr val="dk1"/>
                </a:solidFill>
              </a:rPr>
              <a:t>College credits towards degrees</a:t>
            </a:r>
            <a:endParaRPr sz="900">
              <a:solidFill>
                <a:schemeClr val="dk1"/>
              </a:solidFill>
            </a:endParaRPr>
          </a:p>
        </p:txBody>
      </p:sp>
      <p:sp>
        <p:nvSpPr>
          <p:cNvPr id="239" name="Google Shape;239;p19"/>
          <p:cNvSpPr txBox="1"/>
          <p:nvPr/>
        </p:nvSpPr>
        <p:spPr>
          <a:xfrm>
            <a:off x="6933040" y="1501170"/>
            <a:ext cx="1030200" cy="4617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sz="900">
              <a:solidFill>
                <a:srgbClr val="000000"/>
              </a:solidFill>
              <a:latin typeface="Arial"/>
              <a:ea typeface="Arial"/>
              <a:cs typeface="Arial"/>
              <a:sym typeface="Arial"/>
            </a:endParaRPr>
          </a:p>
          <a:p>
            <a:pPr indent="0" lvl="0" marL="0" marR="0" rtl="0" algn="l">
              <a:spcBef>
                <a:spcPts val="0"/>
              </a:spcBef>
              <a:spcAft>
                <a:spcPts val="0"/>
              </a:spcAft>
              <a:buNone/>
            </a:pPr>
            <a:r>
              <a:t/>
            </a:r>
            <a:endParaRPr sz="900">
              <a:solidFill>
                <a:srgbClr val="000000"/>
              </a:solidFill>
              <a:latin typeface="Arial"/>
              <a:ea typeface="Arial"/>
              <a:cs typeface="Arial"/>
              <a:sym typeface="Arial"/>
            </a:endParaRPr>
          </a:p>
        </p:txBody>
      </p:sp>
      <p:sp>
        <p:nvSpPr>
          <p:cNvPr id="240" name="Google Shape;240;p19"/>
          <p:cNvSpPr/>
          <p:nvPr/>
        </p:nvSpPr>
        <p:spPr>
          <a:xfrm>
            <a:off x="-197963" y="4656535"/>
            <a:ext cx="551700" cy="1119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1" name="Google Shape;241;p19"/>
          <p:cNvSpPr/>
          <p:nvPr/>
        </p:nvSpPr>
        <p:spPr>
          <a:xfrm rot="5388">
            <a:off x="4244451" y="2286271"/>
            <a:ext cx="191400" cy="1998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2" name="Google Shape;242;p19"/>
          <p:cNvSpPr/>
          <p:nvPr/>
        </p:nvSpPr>
        <p:spPr>
          <a:xfrm rot="5388">
            <a:off x="4244451" y="1397983"/>
            <a:ext cx="191400" cy="1998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0"/>
          <p:cNvSpPr/>
          <p:nvPr/>
        </p:nvSpPr>
        <p:spPr>
          <a:xfrm>
            <a:off x="-12573" y="4493132"/>
            <a:ext cx="9169200" cy="657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248" name="Google Shape;248;p20"/>
          <p:cNvSpPr/>
          <p:nvPr/>
        </p:nvSpPr>
        <p:spPr>
          <a:xfrm>
            <a:off x="-14859" y="-21716"/>
            <a:ext cx="9173718" cy="200025"/>
          </a:xfrm>
          <a:custGeom>
            <a:rect b="b" l="l" r="r" t="t"/>
            <a:pathLst>
              <a:path extrusionOk="0" h="266700" w="12231624">
                <a:moveTo>
                  <a:pt x="12211811" y="28955"/>
                </a:moveTo>
                <a:lnTo>
                  <a:pt x="19812" y="28955"/>
                </a:lnTo>
                <a:lnTo>
                  <a:pt x="19812" y="266700"/>
                </a:lnTo>
                <a:lnTo>
                  <a:pt x="12211811" y="266700"/>
                </a:lnTo>
                <a:lnTo>
                  <a:pt x="12211811" y="28955"/>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249" name="Google Shape;249;p20"/>
          <p:cNvSpPr txBox="1"/>
          <p:nvPr/>
        </p:nvSpPr>
        <p:spPr>
          <a:xfrm>
            <a:off x="533199" y="545344"/>
            <a:ext cx="7686600" cy="476400"/>
          </a:xfrm>
          <a:prstGeom prst="rect">
            <a:avLst/>
          </a:prstGeom>
          <a:noFill/>
          <a:ln>
            <a:noFill/>
          </a:ln>
        </p:spPr>
        <p:txBody>
          <a:bodyPr anchorCtr="0" anchor="t" bIns="0" lIns="0" spcFirstLastPara="1" rIns="0" wrap="square" tIns="0">
            <a:noAutofit/>
          </a:bodyPr>
          <a:lstStyle/>
          <a:p>
            <a:pPr indent="0" lvl="0" marL="12700" marR="0" rtl="0" algn="ctr">
              <a:lnSpc>
                <a:spcPct val="104166"/>
              </a:lnSpc>
              <a:spcBef>
                <a:spcPts val="0"/>
              </a:spcBef>
              <a:spcAft>
                <a:spcPts val="0"/>
              </a:spcAft>
              <a:buNone/>
            </a:pPr>
            <a:r>
              <a:rPr b="1" lang="en" sz="2300">
                <a:solidFill>
                  <a:srgbClr val="5B0F00"/>
                </a:solidFill>
              </a:rPr>
              <a:t>BDCHS World Language Pathways to Success</a:t>
            </a:r>
            <a:endParaRPr b="1" i="0" sz="2300" u="none" cap="none" strike="noStrike">
              <a:solidFill>
                <a:srgbClr val="5B0F00"/>
              </a:solidFill>
              <a:latin typeface="Arial"/>
              <a:ea typeface="Arial"/>
              <a:cs typeface="Arial"/>
              <a:sym typeface="Arial"/>
            </a:endParaRPr>
          </a:p>
        </p:txBody>
      </p:sp>
      <p:sp>
        <p:nvSpPr>
          <p:cNvPr id="250" name="Google Shape;250;p20"/>
          <p:cNvSpPr/>
          <p:nvPr/>
        </p:nvSpPr>
        <p:spPr>
          <a:xfrm>
            <a:off x="7599807" y="3650740"/>
            <a:ext cx="1372800" cy="140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251" name="Google Shape;251;p20"/>
          <p:cNvSpPr/>
          <p:nvPr/>
        </p:nvSpPr>
        <p:spPr>
          <a:xfrm>
            <a:off x="3828588" y="1186138"/>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0"/>
          <p:cNvSpPr txBox="1"/>
          <p:nvPr/>
        </p:nvSpPr>
        <p:spPr>
          <a:xfrm>
            <a:off x="3737825" y="1226088"/>
            <a:ext cx="1690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Spanish 1</a:t>
            </a:r>
            <a:endParaRPr b="1" sz="1200"/>
          </a:p>
        </p:txBody>
      </p:sp>
      <p:sp>
        <p:nvSpPr>
          <p:cNvPr id="253" name="Google Shape;253;p20"/>
          <p:cNvSpPr/>
          <p:nvPr/>
        </p:nvSpPr>
        <p:spPr>
          <a:xfrm>
            <a:off x="3828588" y="2007813"/>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0"/>
          <p:cNvSpPr txBox="1"/>
          <p:nvPr/>
        </p:nvSpPr>
        <p:spPr>
          <a:xfrm>
            <a:off x="3885588" y="2015800"/>
            <a:ext cx="1372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Spanish 2</a:t>
            </a:r>
            <a:endParaRPr b="1" sz="1200"/>
          </a:p>
        </p:txBody>
      </p:sp>
      <p:sp>
        <p:nvSpPr>
          <p:cNvPr id="255" name="Google Shape;255;p20"/>
          <p:cNvSpPr/>
          <p:nvPr/>
        </p:nvSpPr>
        <p:spPr>
          <a:xfrm>
            <a:off x="1880675" y="3787325"/>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0"/>
          <p:cNvSpPr/>
          <p:nvPr/>
        </p:nvSpPr>
        <p:spPr>
          <a:xfrm>
            <a:off x="3830950" y="2848438"/>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0"/>
          <p:cNvSpPr/>
          <p:nvPr/>
        </p:nvSpPr>
        <p:spPr>
          <a:xfrm>
            <a:off x="3828600" y="3738438"/>
            <a:ext cx="1486800" cy="6573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0"/>
          <p:cNvSpPr txBox="1"/>
          <p:nvPr/>
        </p:nvSpPr>
        <p:spPr>
          <a:xfrm>
            <a:off x="3830938" y="2859663"/>
            <a:ext cx="1486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Spanish 3 Honors</a:t>
            </a:r>
            <a:endParaRPr b="1" sz="1200"/>
          </a:p>
        </p:txBody>
      </p:sp>
      <p:sp>
        <p:nvSpPr>
          <p:cNvPr id="259" name="Google Shape;259;p20"/>
          <p:cNvSpPr txBox="1"/>
          <p:nvPr/>
        </p:nvSpPr>
        <p:spPr>
          <a:xfrm>
            <a:off x="3839825" y="3814775"/>
            <a:ext cx="1486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Spanish 4 Honors</a:t>
            </a:r>
            <a:endParaRPr b="1" sz="1200"/>
          </a:p>
        </p:txBody>
      </p:sp>
      <p:sp>
        <p:nvSpPr>
          <p:cNvPr id="260" name="Google Shape;260;p20"/>
          <p:cNvSpPr txBox="1"/>
          <p:nvPr/>
        </p:nvSpPr>
        <p:spPr>
          <a:xfrm>
            <a:off x="1864175" y="3710500"/>
            <a:ext cx="1519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t>AP Spanish Language &amp; Culture</a:t>
            </a:r>
            <a:endParaRPr b="1" sz="1000"/>
          </a:p>
        </p:txBody>
      </p:sp>
      <p:sp>
        <p:nvSpPr>
          <p:cNvPr id="261" name="Google Shape;261;p20"/>
          <p:cNvSpPr/>
          <p:nvPr/>
        </p:nvSpPr>
        <p:spPr>
          <a:xfrm>
            <a:off x="6093950" y="1061100"/>
            <a:ext cx="2506800" cy="2258400"/>
          </a:xfrm>
          <a:prstGeom prst="bevel">
            <a:avLst>
              <a:gd fmla="val 125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0"/>
          <p:cNvSpPr txBox="1"/>
          <p:nvPr/>
        </p:nvSpPr>
        <p:spPr>
          <a:xfrm>
            <a:off x="6377750" y="1297500"/>
            <a:ext cx="2149800" cy="178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u="sng"/>
              <a:t>Florida Seal of Biliteracy</a:t>
            </a:r>
            <a:endParaRPr b="1" sz="800" u="sng"/>
          </a:p>
          <a:p>
            <a:pPr indent="0" lvl="0" marL="0" rtl="0" algn="l">
              <a:spcBef>
                <a:spcPts val="0"/>
              </a:spcBef>
              <a:spcAft>
                <a:spcPts val="0"/>
              </a:spcAft>
              <a:buNone/>
            </a:pPr>
            <a:r>
              <a:rPr lang="en" sz="800" u="sng"/>
              <a:t>Gold Seal:</a:t>
            </a:r>
            <a:endParaRPr sz="800" u="sng"/>
          </a:p>
          <a:p>
            <a:pPr indent="0" lvl="0" marL="0" rtl="0" algn="l">
              <a:spcBef>
                <a:spcPts val="0"/>
              </a:spcBef>
              <a:spcAft>
                <a:spcPts val="0"/>
              </a:spcAft>
              <a:buNone/>
            </a:pPr>
            <a:r>
              <a:rPr lang="en" sz="800"/>
              <a:t>Earned 4 credits in the same foreign language with a 3.0 or higher GPA AND</a:t>
            </a:r>
            <a:endParaRPr sz="800"/>
          </a:p>
          <a:p>
            <a:pPr indent="0" lvl="0" marL="0" rtl="0" algn="l">
              <a:spcBef>
                <a:spcPts val="0"/>
              </a:spcBef>
              <a:spcAft>
                <a:spcPts val="0"/>
              </a:spcAft>
              <a:buNone/>
            </a:pPr>
            <a:r>
              <a:rPr lang="en" sz="800"/>
              <a:t>Level 4 or higher on Grade 10 FSA ELA.</a:t>
            </a:r>
            <a:endParaRPr sz="800"/>
          </a:p>
          <a:p>
            <a:pPr indent="0" lvl="0" marL="0" rtl="0" algn="l">
              <a:spcBef>
                <a:spcPts val="0"/>
              </a:spcBef>
              <a:spcAft>
                <a:spcPts val="0"/>
              </a:spcAft>
              <a:buNone/>
            </a:pPr>
            <a:r>
              <a:rPr lang="en" sz="800"/>
              <a:t>OR</a:t>
            </a:r>
            <a:endParaRPr sz="800"/>
          </a:p>
          <a:p>
            <a:pPr indent="0" lvl="0" marL="0" rtl="0" algn="l">
              <a:spcBef>
                <a:spcPts val="0"/>
              </a:spcBef>
              <a:spcAft>
                <a:spcPts val="0"/>
              </a:spcAft>
              <a:buNone/>
            </a:pPr>
            <a:r>
              <a:rPr lang="en" sz="800"/>
              <a:t>4 or higher on AP Language Exam</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u="sng"/>
              <a:t>Silver Seal:</a:t>
            </a:r>
            <a:endParaRPr sz="800" u="sng"/>
          </a:p>
          <a:p>
            <a:pPr indent="0" lvl="0" marL="0" rtl="0" algn="l">
              <a:spcBef>
                <a:spcPts val="0"/>
              </a:spcBef>
              <a:spcAft>
                <a:spcPts val="0"/>
              </a:spcAft>
              <a:buClr>
                <a:schemeClr val="dk1"/>
              </a:buClr>
              <a:buSzPts val="1100"/>
              <a:buFont typeface="Arial"/>
              <a:buNone/>
            </a:pPr>
            <a:r>
              <a:rPr lang="en" sz="800">
                <a:solidFill>
                  <a:schemeClr val="dk1"/>
                </a:solidFill>
              </a:rPr>
              <a:t>Earned 4 credits in the same foreign language with a 3.0 or higher GPA.</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OR</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3 or higher on AP Language Exam</a:t>
            </a:r>
            <a:endParaRPr sz="800"/>
          </a:p>
        </p:txBody>
      </p:sp>
      <p:sp>
        <p:nvSpPr>
          <p:cNvPr id="263" name="Google Shape;263;p20"/>
          <p:cNvSpPr/>
          <p:nvPr/>
        </p:nvSpPr>
        <p:spPr>
          <a:xfrm>
            <a:off x="4485450" y="2643188"/>
            <a:ext cx="173100" cy="1746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0"/>
          <p:cNvSpPr/>
          <p:nvPr/>
        </p:nvSpPr>
        <p:spPr>
          <a:xfrm>
            <a:off x="4496663" y="3534788"/>
            <a:ext cx="173100" cy="1746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0"/>
          <p:cNvSpPr txBox="1"/>
          <p:nvPr/>
        </p:nvSpPr>
        <p:spPr>
          <a:xfrm>
            <a:off x="3828600" y="3120450"/>
            <a:ext cx="1486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Prereq: Spanish 2</a:t>
            </a:r>
            <a:endParaRPr i="1" sz="1000"/>
          </a:p>
        </p:txBody>
      </p:sp>
      <p:sp>
        <p:nvSpPr>
          <p:cNvPr id="266" name="Google Shape;266;p20"/>
          <p:cNvSpPr txBox="1"/>
          <p:nvPr/>
        </p:nvSpPr>
        <p:spPr>
          <a:xfrm>
            <a:off x="3828600" y="4066250"/>
            <a:ext cx="1486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Prereq: Spanish 3 </a:t>
            </a:r>
            <a:endParaRPr i="1" sz="1000"/>
          </a:p>
        </p:txBody>
      </p:sp>
      <p:sp>
        <p:nvSpPr>
          <p:cNvPr id="267" name="Google Shape;267;p20"/>
          <p:cNvSpPr txBox="1"/>
          <p:nvPr/>
        </p:nvSpPr>
        <p:spPr>
          <a:xfrm>
            <a:off x="1864175" y="4004550"/>
            <a:ext cx="15198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Prereq: Spanish 3 or 4, </a:t>
            </a:r>
            <a:r>
              <a:rPr i="1" lang="en" sz="800"/>
              <a:t>AP Course Recommendation</a:t>
            </a:r>
            <a:endParaRPr i="1" sz="800"/>
          </a:p>
          <a:p>
            <a:pPr indent="0" lvl="0" marL="0" rtl="0" algn="l">
              <a:spcBef>
                <a:spcPts val="0"/>
              </a:spcBef>
              <a:spcAft>
                <a:spcPts val="0"/>
              </a:spcAft>
              <a:buNone/>
            </a:pPr>
            <a:r>
              <a:t/>
            </a:r>
            <a:endParaRPr i="1" sz="700"/>
          </a:p>
        </p:txBody>
      </p:sp>
      <p:sp>
        <p:nvSpPr>
          <p:cNvPr id="268" name="Google Shape;268;p20"/>
          <p:cNvSpPr txBox="1"/>
          <p:nvPr/>
        </p:nvSpPr>
        <p:spPr>
          <a:xfrm>
            <a:off x="3305075" y="3871050"/>
            <a:ext cx="55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OR</a:t>
            </a:r>
            <a:endParaRPr/>
          </a:p>
        </p:txBody>
      </p:sp>
      <p:sp>
        <p:nvSpPr>
          <p:cNvPr id="269" name="Google Shape;269;p20"/>
          <p:cNvSpPr txBox="1"/>
          <p:nvPr/>
        </p:nvSpPr>
        <p:spPr>
          <a:xfrm>
            <a:off x="4085363" y="1477363"/>
            <a:ext cx="995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Prereq: None</a:t>
            </a:r>
            <a:endParaRPr i="1" sz="1000"/>
          </a:p>
        </p:txBody>
      </p:sp>
      <p:sp>
        <p:nvSpPr>
          <p:cNvPr id="270" name="Google Shape;270;p20"/>
          <p:cNvSpPr txBox="1"/>
          <p:nvPr/>
        </p:nvSpPr>
        <p:spPr>
          <a:xfrm>
            <a:off x="3896813" y="2271688"/>
            <a:ext cx="1372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Prereq: Spanish 1</a:t>
            </a:r>
            <a:endParaRPr i="1" sz="800"/>
          </a:p>
        </p:txBody>
      </p:sp>
      <p:sp>
        <p:nvSpPr>
          <p:cNvPr id="271" name="Google Shape;271;p20"/>
          <p:cNvSpPr txBox="1"/>
          <p:nvPr/>
        </p:nvSpPr>
        <p:spPr>
          <a:xfrm>
            <a:off x="360875" y="3087850"/>
            <a:ext cx="1519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p>
        </p:txBody>
      </p:sp>
      <p:sp>
        <p:nvSpPr>
          <p:cNvPr id="272" name="Google Shape;272;p20"/>
          <p:cNvSpPr/>
          <p:nvPr/>
        </p:nvSpPr>
        <p:spPr>
          <a:xfrm>
            <a:off x="4485450" y="1847788"/>
            <a:ext cx="173100" cy="174600"/>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0"/>
          <p:cNvSpPr/>
          <p:nvPr/>
        </p:nvSpPr>
        <p:spPr>
          <a:xfrm rot="2247940">
            <a:off x="3480417" y="3364189"/>
            <a:ext cx="173109" cy="429865"/>
          </a:xfrm>
          <a:prstGeom prst="down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0"/>
          <p:cNvSpPr/>
          <p:nvPr/>
        </p:nvSpPr>
        <p:spPr>
          <a:xfrm>
            <a:off x="1773575" y="1214400"/>
            <a:ext cx="1916514" cy="1925316"/>
          </a:xfrm>
          <a:prstGeom prst="irregularSeal2">
            <a:avLst/>
          </a:prstGeom>
          <a:gradFill>
            <a:gsLst>
              <a:gs pos="0">
                <a:srgbClr val="F5D0D0"/>
              </a:gs>
              <a:gs pos="100000">
                <a:srgbClr val="D96868"/>
              </a:gs>
            </a:gsLst>
            <a:path path="circle">
              <a:fillToRect b="50%" l="50%" r="50%" t="50%"/>
            </a:path>
            <a:tileRect/>
          </a:gra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0"/>
          <p:cNvSpPr txBox="1"/>
          <p:nvPr/>
        </p:nvSpPr>
        <p:spPr>
          <a:xfrm rot="-1017319">
            <a:off x="1891999" y="1759688"/>
            <a:ext cx="1440202" cy="995037"/>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t>Bright Futures</a:t>
            </a:r>
            <a:endParaRPr b="1" sz="800"/>
          </a:p>
          <a:p>
            <a:pPr indent="0" lvl="0" marL="0" rtl="0" algn="ctr">
              <a:spcBef>
                <a:spcPts val="0"/>
              </a:spcBef>
              <a:spcAft>
                <a:spcPts val="0"/>
              </a:spcAft>
              <a:buNone/>
            </a:pPr>
            <a:r>
              <a:rPr b="1" lang="en" sz="800"/>
              <a:t>World Language Requirement:</a:t>
            </a:r>
            <a:endParaRPr sz="800"/>
          </a:p>
          <a:p>
            <a:pPr indent="0" lvl="0" marL="0" rtl="0" algn="ctr">
              <a:spcBef>
                <a:spcPts val="0"/>
              </a:spcBef>
              <a:spcAft>
                <a:spcPts val="0"/>
              </a:spcAft>
              <a:buNone/>
            </a:pPr>
            <a:r>
              <a:rPr lang="en" sz="800"/>
              <a:t>2 sequential World Language Credits in the same language.</a:t>
            </a:r>
            <a:endParaRPr sz="800"/>
          </a:p>
          <a:p>
            <a:pPr indent="0" lvl="0" marL="0" rtl="0" algn="ctr">
              <a:spcBef>
                <a:spcPts val="0"/>
              </a:spcBef>
              <a:spcAft>
                <a:spcPts val="0"/>
              </a:spcAft>
              <a:buNone/>
            </a:pPr>
            <a:r>
              <a:t/>
            </a:r>
            <a:endParaRPr sz="800"/>
          </a:p>
        </p:txBody>
      </p:sp>
      <p:sp>
        <p:nvSpPr>
          <p:cNvPr id="276" name="Google Shape;276;p20"/>
          <p:cNvSpPr/>
          <p:nvPr/>
        </p:nvSpPr>
        <p:spPr>
          <a:xfrm>
            <a:off x="77025" y="2571750"/>
            <a:ext cx="1916514" cy="1371924"/>
          </a:xfrm>
          <a:prstGeom prst="irregularSeal2">
            <a:avLst/>
          </a:prstGeom>
          <a:gradFill>
            <a:gsLst>
              <a:gs pos="0">
                <a:srgbClr val="FFF6DB"/>
              </a:gs>
              <a:gs pos="100000">
                <a:srgbClr val="FAD25C"/>
              </a:gs>
            </a:gsLst>
            <a:path path="circle">
              <a:fillToRect b="50%" l="50%" r="50%" t="50%"/>
            </a:path>
            <a:tileRect/>
          </a:gra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2CC"/>
              </a:highlight>
            </a:endParaRPr>
          </a:p>
        </p:txBody>
      </p:sp>
      <p:sp>
        <p:nvSpPr>
          <p:cNvPr id="277" name="Google Shape;277;p20"/>
          <p:cNvSpPr txBox="1"/>
          <p:nvPr/>
        </p:nvSpPr>
        <p:spPr>
          <a:xfrm rot="-1017225">
            <a:off x="209966" y="3052290"/>
            <a:ext cx="1416668" cy="546627"/>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t>4 Years of a World </a:t>
            </a:r>
            <a:r>
              <a:rPr lang="en" sz="800"/>
              <a:t>Language</a:t>
            </a:r>
            <a:r>
              <a:rPr lang="en" sz="800"/>
              <a:t> </a:t>
            </a:r>
            <a:r>
              <a:rPr lang="en" sz="800"/>
              <a:t>recommended</a:t>
            </a:r>
            <a:r>
              <a:rPr lang="en" sz="800"/>
              <a:t> for competitive college admissions.</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1"/>
          <p:cNvSpPr/>
          <p:nvPr/>
        </p:nvSpPr>
        <p:spPr>
          <a:xfrm>
            <a:off x="-12573" y="4493132"/>
            <a:ext cx="9169200" cy="657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283" name="Google Shape;283;p21"/>
          <p:cNvSpPr/>
          <p:nvPr/>
        </p:nvSpPr>
        <p:spPr>
          <a:xfrm>
            <a:off x="7599807" y="3650740"/>
            <a:ext cx="1372800" cy="1407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284" name="Google Shape;284;p21"/>
          <p:cNvSpPr/>
          <p:nvPr/>
        </p:nvSpPr>
        <p:spPr>
          <a:xfrm>
            <a:off x="-14859" y="-21716"/>
            <a:ext cx="9173718" cy="200025"/>
          </a:xfrm>
          <a:custGeom>
            <a:rect b="b" l="l" r="r" t="t"/>
            <a:pathLst>
              <a:path extrusionOk="0" h="266700" w="12231624">
                <a:moveTo>
                  <a:pt x="12211811" y="28955"/>
                </a:moveTo>
                <a:lnTo>
                  <a:pt x="19812" y="28955"/>
                </a:lnTo>
                <a:lnTo>
                  <a:pt x="19812" y="266700"/>
                </a:lnTo>
                <a:lnTo>
                  <a:pt x="12211811" y="266700"/>
                </a:lnTo>
                <a:lnTo>
                  <a:pt x="12211811" y="28955"/>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285" name="Google Shape;285;p21"/>
          <p:cNvSpPr txBox="1"/>
          <p:nvPr/>
        </p:nvSpPr>
        <p:spPr>
          <a:xfrm>
            <a:off x="225450" y="545350"/>
            <a:ext cx="8642100" cy="476400"/>
          </a:xfrm>
          <a:prstGeom prst="rect">
            <a:avLst/>
          </a:prstGeom>
          <a:noFill/>
          <a:ln>
            <a:noFill/>
          </a:ln>
        </p:spPr>
        <p:txBody>
          <a:bodyPr anchorCtr="0" anchor="t" bIns="0" lIns="0" spcFirstLastPara="1" rIns="0" wrap="square" tIns="0">
            <a:noAutofit/>
          </a:bodyPr>
          <a:lstStyle/>
          <a:p>
            <a:pPr indent="0" lvl="0" marL="12700" rtl="0" algn="ctr">
              <a:lnSpc>
                <a:spcPct val="104166"/>
              </a:lnSpc>
              <a:spcBef>
                <a:spcPts val="0"/>
              </a:spcBef>
              <a:spcAft>
                <a:spcPts val="0"/>
              </a:spcAft>
              <a:buNone/>
            </a:pPr>
            <a:r>
              <a:rPr b="1" lang="en" sz="3600">
                <a:solidFill>
                  <a:srgbClr val="5B0F00"/>
                </a:solidFill>
              </a:rPr>
              <a:t>AP Capstone Courses</a:t>
            </a:r>
            <a:endParaRPr b="1" sz="3600">
              <a:solidFill>
                <a:srgbClr val="5B0F00"/>
              </a:solidFill>
            </a:endParaRPr>
          </a:p>
        </p:txBody>
      </p:sp>
      <p:pic>
        <p:nvPicPr>
          <p:cNvPr id="286" name="Google Shape;286;p21"/>
          <p:cNvPicPr preferRelativeResize="0"/>
          <p:nvPr/>
        </p:nvPicPr>
        <p:blipFill>
          <a:blip r:embed="rId5">
            <a:alphaModFix/>
          </a:blip>
          <a:stretch>
            <a:fillRect/>
          </a:stretch>
        </p:blipFill>
        <p:spPr>
          <a:xfrm>
            <a:off x="7675800" y="545350"/>
            <a:ext cx="1156650" cy="718350"/>
          </a:xfrm>
          <a:prstGeom prst="rect">
            <a:avLst/>
          </a:prstGeom>
          <a:noFill/>
          <a:ln>
            <a:noFill/>
          </a:ln>
        </p:spPr>
      </p:pic>
      <p:sp>
        <p:nvSpPr>
          <p:cNvPr id="287" name="Google Shape;287;p21"/>
          <p:cNvSpPr/>
          <p:nvPr/>
        </p:nvSpPr>
        <p:spPr>
          <a:xfrm>
            <a:off x="1971875" y="1263700"/>
            <a:ext cx="2367900" cy="29769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1"/>
          <p:cNvSpPr/>
          <p:nvPr/>
        </p:nvSpPr>
        <p:spPr>
          <a:xfrm>
            <a:off x="4822925" y="1263700"/>
            <a:ext cx="2367900" cy="29556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1"/>
          <p:cNvSpPr txBox="1"/>
          <p:nvPr/>
        </p:nvSpPr>
        <p:spPr>
          <a:xfrm>
            <a:off x="2165675" y="1387400"/>
            <a:ext cx="2013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AP Seminar</a:t>
            </a:r>
            <a:endParaRPr b="1"/>
          </a:p>
        </p:txBody>
      </p:sp>
      <p:sp>
        <p:nvSpPr>
          <p:cNvPr id="290" name="Google Shape;290;p21"/>
          <p:cNvSpPr txBox="1"/>
          <p:nvPr/>
        </p:nvSpPr>
        <p:spPr>
          <a:xfrm>
            <a:off x="5000225" y="1387400"/>
            <a:ext cx="2013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AP Research</a:t>
            </a:r>
            <a:endParaRPr b="1"/>
          </a:p>
        </p:txBody>
      </p:sp>
      <p:sp>
        <p:nvSpPr>
          <p:cNvPr id="291" name="Google Shape;291;p21"/>
          <p:cNvSpPr txBox="1"/>
          <p:nvPr/>
        </p:nvSpPr>
        <p:spPr>
          <a:xfrm>
            <a:off x="2178725" y="1742700"/>
            <a:ext cx="1954200" cy="280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Grades 10 &amp; 11</a:t>
            </a:r>
            <a:endParaRPr i="1" sz="1000"/>
          </a:p>
          <a:p>
            <a:pPr indent="0" lvl="0" marL="0" rtl="0" algn="ctr">
              <a:spcBef>
                <a:spcPts val="0"/>
              </a:spcBef>
              <a:spcAft>
                <a:spcPts val="0"/>
              </a:spcAft>
              <a:buNone/>
            </a:pPr>
            <a:r>
              <a:rPr i="1" lang="en" sz="1000"/>
              <a:t>Application-based course.</a:t>
            </a:r>
            <a:endParaRPr i="1" sz="1000"/>
          </a:p>
          <a:p>
            <a:pPr indent="0" lvl="0" marL="0" rtl="0" algn="ctr">
              <a:spcBef>
                <a:spcPts val="0"/>
              </a:spcBef>
              <a:spcAft>
                <a:spcPts val="0"/>
              </a:spcAft>
              <a:buNone/>
            </a:pPr>
            <a:r>
              <a:t/>
            </a:r>
            <a:endParaRPr i="1" sz="1000"/>
          </a:p>
          <a:p>
            <a:pPr indent="0" lvl="0" marL="0" rtl="0" algn="ctr">
              <a:spcBef>
                <a:spcPts val="0"/>
              </a:spcBef>
              <a:spcAft>
                <a:spcPts val="0"/>
              </a:spcAft>
              <a:buNone/>
            </a:pPr>
            <a:r>
              <a:rPr lang="en" sz="1000"/>
              <a:t>The first course in the AP Capstone Diploma program. Students who are accepted into the AP Capstone program will be automatically enrolled in AP Seminar.</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rPr lang="en" sz="1000"/>
              <a:t>Since you will not know your status in the program until after Course Selection is complete, please include all alternate elective options.</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t/>
            </a:r>
            <a:endParaRPr sz="1000"/>
          </a:p>
        </p:txBody>
      </p:sp>
      <p:sp>
        <p:nvSpPr>
          <p:cNvPr id="292" name="Google Shape;292;p21"/>
          <p:cNvSpPr txBox="1"/>
          <p:nvPr/>
        </p:nvSpPr>
        <p:spPr>
          <a:xfrm>
            <a:off x="4992688" y="1742700"/>
            <a:ext cx="19542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Grades 11 &amp; 12</a:t>
            </a:r>
            <a:endParaRPr i="1" sz="1000"/>
          </a:p>
          <a:p>
            <a:pPr indent="0" lvl="0" marL="0" rtl="0" algn="ctr">
              <a:spcBef>
                <a:spcPts val="0"/>
              </a:spcBef>
              <a:spcAft>
                <a:spcPts val="0"/>
              </a:spcAft>
              <a:buNone/>
            </a:pPr>
            <a:r>
              <a:rPr i="1" lang="en" sz="1000"/>
              <a:t>Application-based course.</a:t>
            </a:r>
            <a:endParaRPr i="1" sz="1000"/>
          </a:p>
          <a:p>
            <a:pPr indent="0" lvl="0" marL="0" rtl="0" algn="ctr">
              <a:spcBef>
                <a:spcPts val="0"/>
              </a:spcBef>
              <a:spcAft>
                <a:spcPts val="0"/>
              </a:spcAft>
              <a:buNone/>
            </a:pPr>
            <a:r>
              <a:t/>
            </a:r>
            <a:endParaRPr i="1" sz="1000"/>
          </a:p>
          <a:p>
            <a:pPr indent="0" lvl="0" marL="0" rtl="0" algn="ctr">
              <a:spcBef>
                <a:spcPts val="0"/>
              </a:spcBef>
              <a:spcAft>
                <a:spcPts val="0"/>
              </a:spcAft>
              <a:buNone/>
            </a:pPr>
            <a:r>
              <a:rPr lang="en" sz="1000"/>
              <a:t>The second course in the AP Capstone Diploma program.</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rPr lang="en" sz="1000"/>
              <a:t>Students currently enrolled in AP Seminar will be automatically enrolled in AP Research next year. </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t/>
            </a:r>
            <a:endParaRPr sz="1000"/>
          </a:p>
        </p:txBody>
      </p:sp>
      <p:pic>
        <p:nvPicPr>
          <p:cNvPr id="293" name="Google Shape;293;p21"/>
          <p:cNvPicPr preferRelativeResize="0"/>
          <p:nvPr/>
        </p:nvPicPr>
        <p:blipFill>
          <a:blip r:embed="rId6">
            <a:alphaModFix/>
          </a:blip>
          <a:stretch>
            <a:fillRect/>
          </a:stretch>
        </p:blipFill>
        <p:spPr>
          <a:xfrm>
            <a:off x="5702938" y="3474525"/>
            <a:ext cx="607875" cy="607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