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7df7db9a20_0_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g7df7db9a20_0_5:notes"/>
          <p:cNvSpPr/>
          <p:nvPr>
            <p:ph idx="2" type="sldImg"/>
          </p:nvPr>
        </p:nvSpPr>
        <p:spPr>
          <a:xfrm>
            <a:off x="1143225" y="685800"/>
            <a:ext cx="4572300" cy="34287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7109e14342_0_1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g7109e14342_0_13:notes"/>
          <p:cNvSpPr/>
          <p:nvPr>
            <p:ph idx="2" type="sldImg"/>
          </p:nvPr>
        </p:nvSpPr>
        <p:spPr>
          <a:xfrm>
            <a:off x="1143225" y="685800"/>
            <a:ext cx="4572300" cy="34287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109e14342_0_3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g7109e14342_0_30:notes"/>
          <p:cNvSpPr/>
          <p:nvPr>
            <p:ph idx="2" type="sldImg"/>
          </p:nvPr>
        </p:nvSpPr>
        <p:spPr>
          <a:xfrm>
            <a:off x="1143225" y="685800"/>
            <a:ext cx="4572300" cy="34287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7109e14342_0_3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g7109e14342_0_38:notes"/>
          <p:cNvSpPr/>
          <p:nvPr>
            <p:ph idx="2" type="sldImg"/>
          </p:nvPr>
        </p:nvSpPr>
        <p:spPr>
          <a:xfrm>
            <a:off x="1143225" y="685800"/>
            <a:ext cx="4572300" cy="34287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711c543c00_0_2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g711c543c00_0_22:notes"/>
          <p:cNvSpPr/>
          <p:nvPr>
            <p:ph idx="2" type="sldImg"/>
          </p:nvPr>
        </p:nvSpPr>
        <p:spPr>
          <a:xfrm>
            <a:off x="1143225" y="685800"/>
            <a:ext cx="4572300" cy="34287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7df7db9a20_0_10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g7df7db9a20_0_104:notes"/>
          <p:cNvSpPr/>
          <p:nvPr>
            <p:ph idx="2" type="sldImg"/>
          </p:nvPr>
        </p:nvSpPr>
        <p:spPr>
          <a:xfrm>
            <a:off x="1143225" y="685800"/>
            <a:ext cx="4572300" cy="34287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6f395ec88b_8_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g6f395ec88b_8_5:notes"/>
          <p:cNvSpPr/>
          <p:nvPr>
            <p:ph idx="2" type="sldImg"/>
          </p:nvPr>
        </p:nvSpPr>
        <p:spPr>
          <a:xfrm>
            <a:off x="1143225" y="685800"/>
            <a:ext cx="4572300" cy="34287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13" name="Google Shape;13;p2"/>
          <p:cNvSpPr/>
          <p:nvPr/>
        </p:nvSpPr>
        <p:spPr>
          <a:xfrm>
            <a:off x="0" y="0"/>
            <a:ext cx="9144000" cy="5143500"/>
          </a:xfrm>
          <a:prstGeom prst="rect">
            <a:avLst/>
          </a:prstGeom>
          <a:blipFill rotWithShape="1">
            <a:blip r:embed="rId2">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hyperlink" Target="mailto:jarias@bdchs.org" TargetMode="External"/><Relationship Id="rId5" Type="http://schemas.openxmlformats.org/officeDocument/2006/relationships/hyperlink" Target="mailto:lgray@bdchs.org" TargetMode="External"/><Relationship Id="rId6" Type="http://schemas.openxmlformats.org/officeDocument/2006/relationships/hyperlink" Target="mailto:sberrios@bdchs.org" TargetMode="External"/><Relationship Id="rId7" Type="http://schemas.openxmlformats.org/officeDocument/2006/relationships/hyperlink" Target="https://docs.google.com/forms/d/e/1FAIpQLScKy7-MEnCCZqDEZFQpMkbEFbAaA-KinK8iFXKK4d1r7WN3Kg/viewform?usp=sf_link" TargetMode="External"/><Relationship Id="rId8"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4" name="Shape 54"/>
        <p:cNvGrpSpPr/>
        <p:nvPr/>
      </p:nvGrpSpPr>
      <p:grpSpPr>
        <a:xfrm>
          <a:off x="0" y="0"/>
          <a:ext cx="0" cy="0"/>
          <a:chOff x="0" y="0"/>
          <a:chExt cx="0" cy="0"/>
        </a:xfrm>
      </p:grpSpPr>
      <p:sp>
        <p:nvSpPr>
          <p:cNvPr id="55" name="Google Shape;55;p13"/>
          <p:cNvSpPr txBox="1"/>
          <p:nvPr>
            <p:ph type="ctrTitle"/>
          </p:nvPr>
        </p:nvSpPr>
        <p:spPr>
          <a:xfrm>
            <a:off x="363658" y="2918000"/>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5B0F00"/>
                </a:solidFill>
                <a:highlight>
                  <a:srgbClr val="FFFFFF"/>
                </a:highlight>
              </a:rPr>
              <a:t>2023-2024 </a:t>
            </a:r>
            <a:endParaRPr b="1">
              <a:solidFill>
                <a:srgbClr val="5B0F00"/>
              </a:solidFill>
              <a:highlight>
                <a:srgbClr val="FFFFFF"/>
              </a:highlight>
            </a:endParaRPr>
          </a:p>
          <a:p>
            <a:pPr indent="0" lvl="0" marL="0" rtl="0" algn="ctr">
              <a:spcBef>
                <a:spcPts val="0"/>
              </a:spcBef>
              <a:spcAft>
                <a:spcPts val="0"/>
              </a:spcAft>
              <a:buNone/>
            </a:pPr>
            <a:r>
              <a:rPr b="1" lang="en">
                <a:solidFill>
                  <a:srgbClr val="5B0F00"/>
                </a:solidFill>
                <a:highlight>
                  <a:srgbClr val="FFFFFF"/>
                </a:highlight>
              </a:rPr>
              <a:t>Course Selection</a:t>
            </a:r>
            <a:endParaRPr b="1">
              <a:solidFill>
                <a:srgbClr val="5B0F00"/>
              </a:solidFill>
              <a:highlight>
                <a:srgbClr val="FFFFFF"/>
              </a:highlight>
            </a:endParaRPr>
          </a:p>
        </p:txBody>
      </p:sp>
      <p:sp>
        <p:nvSpPr>
          <p:cNvPr id="56" name="Google Shape;56;p13"/>
          <p:cNvSpPr/>
          <p:nvPr/>
        </p:nvSpPr>
        <p:spPr>
          <a:xfrm rot="1217119">
            <a:off x="7035272" y="298844"/>
            <a:ext cx="1657075" cy="1636674"/>
          </a:xfrm>
          <a:prstGeom prst="star10">
            <a:avLst>
              <a:gd fmla="val 41960" name="adj"/>
              <a:gd fmla="val 105146" name="hf"/>
            </a:avLst>
          </a:prstGeom>
          <a:solidFill>
            <a:srgbClr val="F1C232"/>
          </a:solidFill>
          <a:ln cap="flat" cmpd="sng" w="9525">
            <a:solidFill>
              <a:schemeClr val="dk2"/>
            </a:solidFill>
            <a:prstDash val="solid"/>
            <a:round/>
            <a:headEnd len="sm" w="sm" type="none"/>
            <a:tailEnd len="sm" w="sm" type="none"/>
          </a:ln>
          <a:effectLst>
            <a:outerShdw blurRad="57150" rotWithShape="0" algn="bl" dir="5400000" dist="19050">
              <a:srgbClr val="BF9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 sz="1800"/>
              <a:t>Grade 9</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p:nvPr/>
        </p:nvSpPr>
        <p:spPr>
          <a:xfrm>
            <a:off x="-12573" y="4493132"/>
            <a:ext cx="9169200" cy="6573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
        <p:nvSpPr>
          <p:cNvPr id="62" name="Google Shape;62;p14"/>
          <p:cNvSpPr/>
          <p:nvPr/>
        </p:nvSpPr>
        <p:spPr>
          <a:xfrm>
            <a:off x="-14859" y="-21716"/>
            <a:ext cx="9173718" cy="200025"/>
          </a:xfrm>
          <a:custGeom>
            <a:rect b="b" l="l" r="r" t="t"/>
            <a:pathLst>
              <a:path extrusionOk="0" h="266700" w="12231624">
                <a:moveTo>
                  <a:pt x="12211811" y="28955"/>
                </a:moveTo>
                <a:lnTo>
                  <a:pt x="19812" y="28955"/>
                </a:lnTo>
                <a:lnTo>
                  <a:pt x="19812" y="266700"/>
                </a:lnTo>
                <a:lnTo>
                  <a:pt x="12211811" y="266700"/>
                </a:lnTo>
                <a:lnTo>
                  <a:pt x="12211811" y="28955"/>
                </a:lnTo>
                <a:close/>
              </a:path>
            </a:pathLst>
          </a:custGeom>
          <a:solidFill>
            <a:srgbClr val="5B9BD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
        <p:nvSpPr>
          <p:cNvPr id="63" name="Google Shape;63;p14"/>
          <p:cNvSpPr txBox="1"/>
          <p:nvPr/>
        </p:nvSpPr>
        <p:spPr>
          <a:xfrm>
            <a:off x="533199" y="545344"/>
            <a:ext cx="7686600" cy="476400"/>
          </a:xfrm>
          <a:prstGeom prst="rect">
            <a:avLst/>
          </a:prstGeom>
          <a:noFill/>
          <a:ln>
            <a:noFill/>
          </a:ln>
        </p:spPr>
        <p:txBody>
          <a:bodyPr anchorCtr="0" anchor="t" bIns="0" lIns="0" spcFirstLastPara="1" rIns="0" wrap="square" tIns="0">
            <a:noAutofit/>
          </a:bodyPr>
          <a:lstStyle/>
          <a:p>
            <a:pPr indent="0" lvl="0" marL="12700" marR="0" rtl="0" algn="ctr">
              <a:lnSpc>
                <a:spcPct val="104166"/>
              </a:lnSpc>
              <a:spcBef>
                <a:spcPts val="0"/>
              </a:spcBef>
              <a:spcAft>
                <a:spcPts val="0"/>
              </a:spcAft>
              <a:buNone/>
            </a:pPr>
            <a:r>
              <a:rPr b="1" lang="en" sz="3600">
                <a:solidFill>
                  <a:srgbClr val="5B0F00"/>
                </a:solidFill>
              </a:rPr>
              <a:t>Welcome to BDCHS!</a:t>
            </a:r>
            <a:endParaRPr b="1" i="0" sz="3600" u="none" cap="none" strike="noStrike">
              <a:solidFill>
                <a:srgbClr val="5B0F00"/>
              </a:solidFill>
              <a:latin typeface="Arial"/>
              <a:ea typeface="Arial"/>
              <a:cs typeface="Arial"/>
              <a:sym typeface="Arial"/>
            </a:endParaRPr>
          </a:p>
        </p:txBody>
      </p:sp>
      <p:sp>
        <p:nvSpPr>
          <p:cNvPr id="64" name="Google Shape;64;p14"/>
          <p:cNvSpPr txBox="1"/>
          <p:nvPr/>
        </p:nvSpPr>
        <p:spPr>
          <a:xfrm>
            <a:off x="602975" y="1173600"/>
            <a:ext cx="8264100" cy="3113100"/>
          </a:xfrm>
          <a:prstGeom prst="rect">
            <a:avLst/>
          </a:prstGeom>
          <a:solidFill>
            <a:srgbClr val="FFFFFF"/>
          </a:solidFill>
          <a:ln>
            <a:noFill/>
          </a:ln>
        </p:spPr>
        <p:txBody>
          <a:bodyPr anchorCtr="0" anchor="t" bIns="0" lIns="0" spcFirstLastPara="1" rIns="0" wrap="square" tIns="0">
            <a:noAutofit/>
          </a:bodyPr>
          <a:lstStyle/>
          <a:p>
            <a:pPr indent="0" lvl="0" marL="0" marR="50800" rtl="0" algn="ctr">
              <a:lnSpc>
                <a:spcPct val="95825"/>
              </a:lnSpc>
              <a:spcBef>
                <a:spcPts val="100"/>
              </a:spcBef>
              <a:spcAft>
                <a:spcPts val="0"/>
              </a:spcAft>
              <a:buNone/>
            </a:pPr>
            <a:r>
              <a:t/>
            </a:r>
            <a:endParaRPr sz="2400">
              <a:solidFill>
                <a:srgbClr val="1A1A1A"/>
              </a:solidFill>
            </a:endParaRPr>
          </a:p>
          <a:p>
            <a:pPr indent="0" lvl="0" marL="0" marR="50800" rtl="0" algn="ctr">
              <a:lnSpc>
                <a:spcPct val="95825"/>
              </a:lnSpc>
              <a:spcBef>
                <a:spcPts val="100"/>
              </a:spcBef>
              <a:spcAft>
                <a:spcPts val="0"/>
              </a:spcAft>
              <a:buNone/>
            </a:pPr>
            <a:r>
              <a:rPr lang="en" sz="2400">
                <a:solidFill>
                  <a:srgbClr val="1A1A1A"/>
                </a:solidFill>
              </a:rPr>
              <a:t>We are very excited to begin preparations for the 2022-2023 school year. This presentation will help walk you through the course selection process and become familiar with BDCHS scheduling expectations and procedures.</a:t>
            </a:r>
            <a:endParaRPr sz="2400">
              <a:solidFill>
                <a:srgbClr val="1A1A1A"/>
              </a:solidFill>
            </a:endParaRPr>
          </a:p>
        </p:txBody>
      </p:sp>
      <p:sp>
        <p:nvSpPr>
          <p:cNvPr id="65" name="Google Shape;65;p14"/>
          <p:cNvSpPr/>
          <p:nvPr/>
        </p:nvSpPr>
        <p:spPr>
          <a:xfrm>
            <a:off x="7599807" y="3650740"/>
            <a:ext cx="1372800" cy="14070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p:nvPr/>
        </p:nvSpPr>
        <p:spPr>
          <a:xfrm>
            <a:off x="-12573" y="4493132"/>
            <a:ext cx="9169200" cy="6573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
        <p:nvSpPr>
          <p:cNvPr id="71" name="Google Shape;71;p15"/>
          <p:cNvSpPr/>
          <p:nvPr/>
        </p:nvSpPr>
        <p:spPr>
          <a:xfrm>
            <a:off x="-14859" y="-21716"/>
            <a:ext cx="9173718" cy="200025"/>
          </a:xfrm>
          <a:custGeom>
            <a:rect b="b" l="l" r="r" t="t"/>
            <a:pathLst>
              <a:path extrusionOk="0" h="266700" w="12231624">
                <a:moveTo>
                  <a:pt x="12211811" y="28955"/>
                </a:moveTo>
                <a:lnTo>
                  <a:pt x="19812" y="28955"/>
                </a:lnTo>
                <a:lnTo>
                  <a:pt x="19812" y="266700"/>
                </a:lnTo>
                <a:lnTo>
                  <a:pt x="12211811" y="266700"/>
                </a:lnTo>
                <a:lnTo>
                  <a:pt x="12211811" y="28955"/>
                </a:lnTo>
                <a:close/>
              </a:path>
            </a:pathLst>
          </a:custGeom>
          <a:solidFill>
            <a:srgbClr val="5B9BD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
        <p:nvSpPr>
          <p:cNvPr id="72" name="Google Shape;72;p15"/>
          <p:cNvSpPr txBox="1"/>
          <p:nvPr/>
        </p:nvSpPr>
        <p:spPr>
          <a:xfrm>
            <a:off x="332975" y="545350"/>
            <a:ext cx="8403000" cy="476400"/>
          </a:xfrm>
          <a:prstGeom prst="rect">
            <a:avLst/>
          </a:prstGeom>
          <a:noFill/>
          <a:ln>
            <a:noFill/>
          </a:ln>
        </p:spPr>
        <p:txBody>
          <a:bodyPr anchorCtr="0" anchor="t" bIns="0" lIns="0" spcFirstLastPara="1" rIns="0" wrap="square" tIns="0">
            <a:noAutofit/>
          </a:bodyPr>
          <a:lstStyle/>
          <a:p>
            <a:pPr indent="0" lvl="0" marL="12700" marR="0" rtl="0" algn="ctr">
              <a:lnSpc>
                <a:spcPct val="104166"/>
              </a:lnSpc>
              <a:spcBef>
                <a:spcPts val="0"/>
              </a:spcBef>
              <a:spcAft>
                <a:spcPts val="0"/>
              </a:spcAft>
              <a:buNone/>
            </a:pPr>
            <a:r>
              <a:rPr b="1" lang="en" sz="3600">
                <a:solidFill>
                  <a:srgbClr val="5B0F00"/>
                </a:solidFill>
              </a:rPr>
              <a:t>BDCHS Course Progression Overview</a:t>
            </a:r>
            <a:endParaRPr b="1" i="0" sz="3600" u="none" cap="none" strike="noStrike">
              <a:solidFill>
                <a:srgbClr val="5B0F00"/>
              </a:solidFill>
              <a:latin typeface="Arial"/>
              <a:ea typeface="Arial"/>
              <a:cs typeface="Arial"/>
              <a:sym typeface="Arial"/>
            </a:endParaRPr>
          </a:p>
        </p:txBody>
      </p:sp>
      <p:sp>
        <p:nvSpPr>
          <p:cNvPr id="73" name="Google Shape;73;p15"/>
          <p:cNvSpPr txBox="1"/>
          <p:nvPr/>
        </p:nvSpPr>
        <p:spPr>
          <a:xfrm>
            <a:off x="602975" y="1173600"/>
            <a:ext cx="8264100" cy="3113100"/>
          </a:xfrm>
          <a:prstGeom prst="rect">
            <a:avLst/>
          </a:prstGeom>
          <a:solidFill>
            <a:srgbClr val="FFFFFF"/>
          </a:solidFill>
          <a:ln>
            <a:noFill/>
          </a:ln>
        </p:spPr>
        <p:txBody>
          <a:bodyPr anchorCtr="0" anchor="t" bIns="0" lIns="0" spcFirstLastPara="1" rIns="0" wrap="square" tIns="0">
            <a:noAutofit/>
          </a:bodyPr>
          <a:lstStyle/>
          <a:p>
            <a:pPr indent="-342900" lvl="0" marL="457200" marR="61036" rtl="0" algn="l">
              <a:lnSpc>
                <a:spcPct val="100000"/>
              </a:lnSpc>
              <a:spcBef>
                <a:spcPts val="160"/>
              </a:spcBef>
              <a:spcAft>
                <a:spcPts val="0"/>
              </a:spcAft>
              <a:buClr>
                <a:srgbClr val="1A1A1A"/>
              </a:buClr>
              <a:buSzPts val="1800"/>
              <a:buChar char="●"/>
            </a:pPr>
            <a:r>
              <a:rPr lang="en" sz="1800">
                <a:solidFill>
                  <a:srgbClr val="1A1A1A"/>
                </a:solidFill>
              </a:rPr>
              <a:t>BDCHS seeks to provide all students with a challenging and rigorous, college preparatory curricular program</a:t>
            </a:r>
            <a:endParaRPr sz="1800">
              <a:solidFill>
                <a:srgbClr val="1A1A1A"/>
              </a:solidFill>
            </a:endParaRPr>
          </a:p>
          <a:p>
            <a:pPr indent="-342900" lvl="0" marL="457200" marR="61036" rtl="0" algn="l">
              <a:lnSpc>
                <a:spcPct val="100000"/>
              </a:lnSpc>
              <a:spcBef>
                <a:spcPts val="0"/>
              </a:spcBef>
              <a:spcAft>
                <a:spcPts val="0"/>
              </a:spcAft>
              <a:buClr>
                <a:srgbClr val="1A1A1A"/>
              </a:buClr>
              <a:buSzPts val="1800"/>
              <a:buChar char="●"/>
            </a:pPr>
            <a:r>
              <a:rPr lang="en" sz="1800">
                <a:solidFill>
                  <a:srgbClr val="1A1A1A"/>
                </a:solidFill>
              </a:rPr>
              <a:t>Because BDCHS does not offer recovery options within the traditional school day, Phoenix students must meet specific credit requirements at the completion of each grade level to continue into the next academic year</a:t>
            </a:r>
            <a:endParaRPr sz="1800">
              <a:solidFill>
                <a:srgbClr val="1A1A1A"/>
              </a:solidFill>
            </a:endParaRPr>
          </a:p>
          <a:p>
            <a:pPr indent="-342900" lvl="0" marL="457200" marR="61036" rtl="0" algn="l">
              <a:lnSpc>
                <a:spcPct val="100000"/>
              </a:lnSpc>
              <a:spcBef>
                <a:spcPts val="0"/>
              </a:spcBef>
              <a:spcAft>
                <a:spcPts val="0"/>
              </a:spcAft>
              <a:buClr>
                <a:srgbClr val="1A1A1A"/>
              </a:buClr>
              <a:buSzPts val="1800"/>
              <a:buChar char="●"/>
            </a:pPr>
            <a:r>
              <a:rPr lang="en" sz="1800">
                <a:solidFill>
                  <a:srgbClr val="1A1A1A"/>
                </a:solidFill>
              </a:rPr>
              <a:t>BDCHS offers only honors and advanced core curricular course options when available, thus there is no option for non-honors math, science, social science, or English core courses; non-honors options are available for some elective course offerings</a:t>
            </a:r>
            <a:endParaRPr sz="1800">
              <a:solidFill>
                <a:srgbClr val="1A1A1A"/>
              </a:solidFill>
            </a:endParaRPr>
          </a:p>
          <a:p>
            <a:pPr indent="-342900" lvl="0" marL="457200" marR="61036" rtl="0" algn="l">
              <a:lnSpc>
                <a:spcPct val="100000"/>
              </a:lnSpc>
              <a:spcBef>
                <a:spcPts val="0"/>
              </a:spcBef>
              <a:spcAft>
                <a:spcPts val="0"/>
              </a:spcAft>
              <a:buClr>
                <a:srgbClr val="1A1A1A"/>
              </a:buClr>
              <a:buSzPts val="1800"/>
              <a:buChar char="●"/>
            </a:pPr>
            <a:r>
              <a:rPr lang="en" sz="1800">
                <a:solidFill>
                  <a:srgbClr val="1A1A1A"/>
                </a:solidFill>
              </a:rPr>
              <a:t>BDCHS students enroll in 8 classes each school year</a:t>
            </a:r>
            <a:endParaRPr sz="1800">
              <a:solidFill>
                <a:srgbClr val="1A1A1A"/>
              </a:solidFill>
            </a:endParaRPr>
          </a:p>
          <a:p>
            <a:pPr indent="0" lvl="0" marL="457200" marR="61036" rtl="0" algn="l">
              <a:lnSpc>
                <a:spcPct val="95825"/>
              </a:lnSpc>
              <a:spcBef>
                <a:spcPts val="160"/>
              </a:spcBef>
              <a:spcAft>
                <a:spcPts val="0"/>
              </a:spcAft>
              <a:buNone/>
            </a:pPr>
            <a:r>
              <a:t/>
            </a:r>
            <a:endParaRPr sz="1800">
              <a:solidFill>
                <a:srgbClr val="1A1A1A"/>
              </a:solidFill>
            </a:endParaRPr>
          </a:p>
        </p:txBody>
      </p:sp>
      <p:sp>
        <p:nvSpPr>
          <p:cNvPr id="74" name="Google Shape;74;p15"/>
          <p:cNvSpPr/>
          <p:nvPr/>
        </p:nvSpPr>
        <p:spPr>
          <a:xfrm>
            <a:off x="7599807" y="3650740"/>
            <a:ext cx="1372800" cy="14070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p:nvPr/>
        </p:nvSpPr>
        <p:spPr>
          <a:xfrm>
            <a:off x="-12573" y="4493132"/>
            <a:ext cx="9169200" cy="6573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
        <p:nvSpPr>
          <p:cNvPr id="80" name="Google Shape;80;p16"/>
          <p:cNvSpPr/>
          <p:nvPr/>
        </p:nvSpPr>
        <p:spPr>
          <a:xfrm>
            <a:off x="-14859" y="-21716"/>
            <a:ext cx="9173718" cy="200025"/>
          </a:xfrm>
          <a:custGeom>
            <a:rect b="b" l="l" r="r" t="t"/>
            <a:pathLst>
              <a:path extrusionOk="0" h="266700" w="12231624">
                <a:moveTo>
                  <a:pt x="12211811" y="28955"/>
                </a:moveTo>
                <a:lnTo>
                  <a:pt x="19812" y="28955"/>
                </a:lnTo>
                <a:lnTo>
                  <a:pt x="19812" y="266700"/>
                </a:lnTo>
                <a:lnTo>
                  <a:pt x="12211811" y="266700"/>
                </a:lnTo>
                <a:lnTo>
                  <a:pt x="12211811" y="28955"/>
                </a:lnTo>
                <a:close/>
              </a:path>
            </a:pathLst>
          </a:custGeom>
          <a:solidFill>
            <a:srgbClr val="5B9BD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
        <p:nvSpPr>
          <p:cNvPr id="81" name="Google Shape;81;p16"/>
          <p:cNvSpPr txBox="1"/>
          <p:nvPr/>
        </p:nvSpPr>
        <p:spPr>
          <a:xfrm>
            <a:off x="332975" y="545350"/>
            <a:ext cx="8403000" cy="476400"/>
          </a:xfrm>
          <a:prstGeom prst="rect">
            <a:avLst/>
          </a:prstGeom>
          <a:noFill/>
          <a:ln>
            <a:noFill/>
          </a:ln>
        </p:spPr>
        <p:txBody>
          <a:bodyPr anchorCtr="0" anchor="t" bIns="0" lIns="0" spcFirstLastPara="1" rIns="0" wrap="square" tIns="0">
            <a:noAutofit/>
          </a:bodyPr>
          <a:lstStyle/>
          <a:p>
            <a:pPr indent="0" lvl="0" marL="12700" marR="0" rtl="0" algn="ctr">
              <a:lnSpc>
                <a:spcPct val="104166"/>
              </a:lnSpc>
              <a:spcBef>
                <a:spcPts val="0"/>
              </a:spcBef>
              <a:spcAft>
                <a:spcPts val="0"/>
              </a:spcAft>
              <a:buNone/>
            </a:pPr>
            <a:r>
              <a:rPr b="1" lang="en" sz="3600">
                <a:solidFill>
                  <a:srgbClr val="5B0F00"/>
                </a:solidFill>
              </a:rPr>
              <a:t>BDCHS Course Progression Overview</a:t>
            </a:r>
            <a:endParaRPr b="1" i="0" sz="3600" u="none" cap="none" strike="noStrike">
              <a:solidFill>
                <a:srgbClr val="5B0F00"/>
              </a:solidFill>
              <a:latin typeface="Arial"/>
              <a:ea typeface="Arial"/>
              <a:cs typeface="Arial"/>
              <a:sym typeface="Arial"/>
            </a:endParaRPr>
          </a:p>
        </p:txBody>
      </p:sp>
      <p:sp>
        <p:nvSpPr>
          <p:cNvPr id="82" name="Google Shape;82;p16"/>
          <p:cNvSpPr txBox="1"/>
          <p:nvPr/>
        </p:nvSpPr>
        <p:spPr>
          <a:xfrm>
            <a:off x="602975" y="1085975"/>
            <a:ext cx="8264100" cy="3113100"/>
          </a:xfrm>
          <a:prstGeom prst="rect">
            <a:avLst/>
          </a:prstGeom>
          <a:solidFill>
            <a:srgbClr val="FFFFFF"/>
          </a:solidFill>
          <a:ln>
            <a:noFill/>
          </a:ln>
        </p:spPr>
        <p:txBody>
          <a:bodyPr anchorCtr="0" anchor="t" bIns="0" lIns="0" spcFirstLastPara="1" rIns="0" wrap="square" tIns="0">
            <a:noAutofit/>
          </a:bodyPr>
          <a:lstStyle/>
          <a:p>
            <a:pPr indent="-342900" lvl="0" marL="457200" marR="61036" rtl="0" algn="l">
              <a:lnSpc>
                <a:spcPct val="95825"/>
              </a:lnSpc>
              <a:spcBef>
                <a:spcPts val="160"/>
              </a:spcBef>
              <a:spcAft>
                <a:spcPts val="0"/>
              </a:spcAft>
              <a:buClr>
                <a:srgbClr val="1A1A1A"/>
              </a:buClr>
              <a:buSzPts val="1800"/>
              <a:buChar char="●"/>
            </a:pPr>
            <a:r>
              <a:rPr b="1" lang="en" sz="1800">
                <a:solidFill>
                  <a:srgbClr val="1A1A1A"/>
                </a:solidFill>
              </a:rPr>
              <a:t>By the end of the ninth grade, students must have earned the following high school credits in each noted content area:</a:t>
            </a:r>
            <a:endParaRPr b="1" sz="1800">
              <a:solidFill>
                <a:srgbClr val="1A1A1A"/>
              </a:solidFill>
            </a:endParaRPr>
          </a:p>
          <a:p>
            <a:pPr indent="-342900" lvl="1" marL="914400" marR="61036" rtl="0" algn="l">
              <a:lnSpc>
                <a:spcPct val="95825"/>
              </a:lnSpc>
              <a:spcBef>
                <a:spcPts val="0"/>
              </a:spcBef>
              <a:spcAft>
                <a:spcPts val="0"/>
              </a:spcAft>
              <a:buClr>
                <a:srgbClr val="1A1A1A"/>
              </a:buClr>
              <a:buSzPts val="1800"/>
              <a:buChar char="○"/>
            </a:pPr>
            <a:r>
              <a:rPr lang="en" sz="1800">
                <a:solidFill>
                  <a:srgbClr val="1A1A1A"/>
                </a:solidFill>
              </a:rPr>
              <a:t>1 English Credit (inclusive of English 1)</a:t>
            </a:r>
            <a:endParaRPr sz="1800">
              <a:solidFill>
                <a:srgbClr val="1A1A1A"/>
              </a:solidFill>
            </a:endParaRPr>
          </a:p>
          <a:p>
            <a:pPr indent="-342900" lvl="1" marL="914400" marR="61036" rtl="0" algn="l">
              <a:lnSpc>
                <a:spcPct val="95825"/>
              </a:lnSpc>
              <a:spcBef>
                <a:spcPts val="0"/>
              </a:spcBef>
              <a:spcAft>
                <a:spcPts val="0"/>
              </a:spcAft>
              <a:buClr>
                <a:srgbClr val="1A1A1A"/>
              </a:buClr>
              <a:buSzPts val="1800"/>
              <a:buChar char="○"/>
            </a:pPr>
            <a:r>
              <a:rPr lang="en" sz="1800">
                <a:solidFill>
                  <a:srgbClr val="1A1A1A"/>
                </a:solidFill>
              </a:rPr>
              <a:t>1 Math Credit</a:t>
            </a:r>
            <a:endParaRPr sz="1800">
              <a:solidFill>
                <a:srgbClr val="1A1A1A"/>
              </a:solidFill>
            </a:endParaRPr>
          </a:p>
          <a:p>
            <a:pPr indent="-342900" lvl="1" marL="914400" marR="61036" rtl="0" algn="l">
              <a:lnSpc>
                <a:spcPct val="95825"/>
              </a:lnSpc>
              <a:spcBef>
                <a:spcPts val="0"/>
              </a:spcBef>
              <a:spcAft>
                <a:spcPts val="0"/>
              </a:spcAft>
              <a:buClr>
                <a:srgbClr val="1A1A1A"/>
              </a:buClr>
              <a:buSzPts val="1800"/>
              <a:buChar char="○"/>
            </a:pPr>
            <a:r>
              <a:rPr lang="en" sz="1800">
                <a:solidFill>
                  <a:srgbClr val="1A1A1A"/>
                </a:solidFill>
              </a:rPr>
              <a:t>1 Science Credit</a:t>
            </a:r>
            <a:endParaRPr sz="1800">
              <a:solidFill>
                <a:srgbClr val="1A1A1A"/>
              </a:solidFill>
            </a:endParaRPr>
          </a:p>
          <a:p>
            <a:pPr indent="-342900" lvl="1" marL="914400" marR="61036" rtl="0" algn="l">
              <a:lnSpc>
                <a:spcPct val="95825"/>
              </a:lnSpc>
              <a:spcBef>
                <a:spcPts val="0"/>
              </a:spcBef>
              <a:spcAft>
                <a:spcPts val="0"/>
              </a:spcAft>
              <a:buClr>
                <a:srgbClr val="1A1A1A"/>
              </a:buClr>
              <a:buSzPts val="1800"/>
              <a:buChar char="○"/>
            </a:pPr>
            <a:r>
              <a:rPr lang="en" sz="1800">
                <a:solidFill>
                  <a:srgbClr val="1A1A1A"/>
                </a:solidFill>
              </a:rPr>
              <a:t>1 Health/PE Credit (inclusive of HOPE)</a:t>
            </a:r>
            <a:endParaRPr sz="1800">
              <a:solidFill>
                <a:srgbClr val="1A1A1A"/>
              </a:solidFill>
            </a:endParaRPr>
          </a:p>
          <a:p>
            <a:pPr indent="-342900" lvl="1" marL="914400" marR="61036" rtl="0" algn="l">
              <a:lnSpc>
                <a:spcPct val="95825"/>
              </a:lnSpc>
              <a:spcBef>
                <a:spcPts val="0"/>
              </a:spcBef>
              <a:spcAft>
                <a:spcPts val="0"/>
              </a:spcAft>
              <a:buClr>
                <a:srgbClr val="1A1A1A"/>
              </a:buClr>
              <a:buSzPts val="1800"/>
              <a:buChar char="○"/>
            </a:pPr>
            <a:r>
              <a:rPr lang="en" sz="1800">
                <a:solidFill>
                  <a:srgbClr val="1A1A1A"/>
                </a:solidFill>
              </a:rPr>
              <a:t>1 Social Science Credit </a:t>
            </a:r>
            <a:endParaRPr sz="1800">
              <a:solidFill>
                <a:srgbClr val="1A1A1A"/>
              </a:solidFill>
            </a:endParaRPr>
          </a:p>
          <a:p>
            <a:pPr indent="-342900" lvl="1" marL="914400" marR="61036" rtl="0" algn="l">
              <a:lnSpc>
                <a:spcPct val="95825"/>
              </a:lnSpc>
              <a:spcBef>
                <a:spcPts val="0"/>
              </a:spcBef>
              <a:spcAft>
                <a:spcPts val="0"/>
              </a:spcAft>
              <a:buClr>
                <a:srgbClr val="1A1A1A"/>
              </a:buClr>
              <a:buSzPts val="1800"/>
              <a:buChar char="○"/>
            </a:pPr>
            <a:r>
              <a:rPr lang="en" sz="1800">
                <a:solidFill>
                  <a:srgbClr val="1A1A1A"/>
                </a:solidFill>
              </a:rPr>
              <a:t>2 Elective Credits </a:t>
            </a:r>
            <a:endParaRPr sz="1800">
              <a:solidFill>
                <a:srgbClr val="1A1A1A"/>
              </a:solidFill>
            </a:endParaRPr>
          </a:p>
          <a:p>
            <a:pPr indent="0" lvl="0" marL="457200" marR="61036" rtl="0" algn="l">
              <a:spcBef>
                <a:spcPts val="0"/>
              </a:spcBef>
              <a:spcAft>
                <a:spcPts val="0"/>
              </a:spcAft>
              <a:buNone/>
            </a:pPr>
            <a:r>
              <a:rPr b="1" lang="en" sz="1800">
                <a:solidFill>
                  <a:srgbClr val="1A1A1A"/>
                </a:solidFill>
              </a:rPr>
              <a:t>*BDCHS recommends that students have completed at least 1 high school credit of a world language by the end of the ninth grade year. </a:t>
            </a:r>
            <a:endParaRPr sz="1800">
              <a:solidFill>
                <a:srgbClr val="1A1A1A"/>
              </a:solidFill>
            </a:endParaRPr>
          </a:p>
        </p:txBody>
      </p:sp>
      <p:sp>
        <p:nvSpPr>
          <p:cNvPr id="83" name="Google Shape;83;p16"/>
          <p:cNvSpPr/>
          <p:nvPr/>
        </p:nvSpPr>
        <p:spPr>
          <a:xfrm>
            <a:off x="7599807" y="3650740"/>
            <a:ext cx="1372800" cy="14070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p:nvPr/>
        </p:nvSpPr>
        <p:spPr>
          <a:xfrm>
            <a:off x="-12573" y="4493132"/>
            <a:ext cx="9169200" cy="6573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
        <p:nvSpPr>
          <p:cNvPr id="89" name="Google Shape;89;p17"/>
          <p:cNvSpPr/>
          <p:nvPr/>
        </p:nvSpPr>
        <p:spPr>
          <a:xfrm>
            <a:off x="-14859" y="-21716"/>
            <a:ext cx="9173718" cy="200025"/>
          </a:xfrm>
          <a:custGeom>
            <a:rect b="b" l="l" r="r" t="t"/>
            <a:pathLst>
              <a:path extrusionOk="0" h="266700" w="12231624">
                <a:moveTo>
                  <a:pt x="12211811" y="28955"/>
                </a:moveTo>
                <a:lnTo>
                  <a:pt x="19812" y="28955"/>
                </a:lnTo>
                <a:lnTo>
                  <a:pt x="19812" y="266700"/>
                </a:lnTo>
                <a:lnTo>
                  <a:pt x="12211811" y="266700"/>
                </a:lnTo>
                <a:lnTo>
                  <a:pt x="12211811" y="28955"/>
                </a:lnTo>
                <a:close/>
              </a:path>
            </a:pathLst>
          </a:custGeom>
          <a:solidFill>
            <a:srgbClr val="5B9BD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
        <p:nvSpPr>
          <p:cNvPr id="90" name="Google Shape;90;p17"/>
          <p:cNvSpPr txBox="1"/>
          <p:nvPr/>
        </p:nvSpPr>
        <p:spPr>
          <a:xfrm>
            <a:off x="332975" y="545350"/>
            <a:ext cx="8403000" cy="476400"/>
          </a:xfrm>
          <a:prstGeom prst="rect">
            <a:avLst/>
          </a:prstGeom>
          <a:noFill/>
          <a:ln>
            <a:noFill/>
          </a:ln>
        </p:spPr>
        <p:txBody>
          <a:bodyPr anchorCtr="0" anchor="t" bIns="0" lIns="0" spcFirstLastPara="1" rIns="0" wrap="square" tIns="0">
            <a:noAutofit/>
          </a:bodyPr>
          <a:lstStyle/>
          <a:p>
            <a:pPr indent="0" lvl="0" marL="12700" marR="0" rtl="0" algn="ctr">
              <a:lnSpc>
                <a:spcPct val="104166"/>
              </a:lnSpc>
              <a:spcBef>
                <a:spcPts val="0"/>
              </a:spcBef>
              <a:spcAft>
                <a:spcPts val="0"/>
              </a:spcAft>
              <a:buNone/>
            </a:pPr>
            <a:r>
              <a:rPr b="1" lang="en" sz="3600">
                <a:solidFill>
                  <a:srgbClr val="5B0F00"/>
                </a:solidFill>
              </a:rPr>
              <a:t>BDCHS Grade 9 Schedule</a:t>
            </a:r>
            <a:endParaRPr b="1" i="0" sz="3600" u="none" cap="none" strike="noStrike">
              <a:solidFill>
                <a:srgbClr val="5B0F00"/>
              </a:solidFill>
              <a:latin typeface="Arial"/>
              <a:ea typeface="Arial"/>
              <a:cs typeface="Arial"/>
              <a:sym typeface="Arial"/>
            </a:endParaRPr>
          </a:p>
        </p:txBody>
      </p:sp>
      <p:sp>
        <p:nvSpPr>
          <p:cNvPr id="91" name="Google Shape;91;p17"/>
          <p:cNvSpPr txBox="1"/>
          <p:nvPr/>
        </p:nvSpPr>
        <p:spPr>
          <a:xfrm>
            <a:off x="646800" y="1200900"/>
            <a:ext cx="8008200" cy="3323700"/>
          </a:xfrm>
          <a:prstGeom prst="rect">
            <a:avLst/>
          </a:prstGeom>
          <a:solidFill>
            <a:srgbClr val="FFFFFF"/>
          </a:solidFill>
          <a:ln>
            <a:noFill/>
          </a:ln>
        </p:spPr>
        <p:txBody>
          <a:bodyPr anchorCtr="0" anchor="t" bIns="0" lIns="0" spcFirstLastPara="1" rIns="0" wrap="square" tIns="0">
            <a:noAutofit/>
          </a:bodyPr>
          <a:lstStyle/>
          <a:p>
            <a:pPr indent="-342900" lvl="0" marL="457200" marR="61036" rtl="0" algn="l">
              <a:lnSpc>
                <a:spcPct val="95825"/>
              </a:lnSpc>
              <a:spcBef>
                <a:spcPts val="160"/>
              </a:spcBef>
              <a:spcAft>
                <a:spcPts val="0"/>
              </a:spcAft>
              <a:buClr>
                <a:srgbClr val="1A1A1A"/>
              </a:buClr>
              <a:buSzPts val="1800"/>
              <a:buChar char="●"/>
            </a:pPr>
            <a:r>
              <a:rPr b="1" lang="en" sz="1800">
                <a:solidFill>
                  <a:srgbClr val="1A1A1A"/>
                </a:solidFill>
              </a:rPr>
              <a:t>The Standard Grade 9 Schedule for the 2023-2024 School Year:</a:t>
            </a:r>
            <a:endParaRPr b="1" sz="1800">
              <a:solidFill>
                <a:srgbClr val="1A1A1A"/>
              </a:solidFill>
            </a:endParaRPr>
          </a:p>
          <a:p>
            <a:pPr indent="-342900" lvl="1" marL="914400" marR="61036" rtl="0" algn="l">
              <a:lnSpc>
                <a:spcPct val="95825"/>
              </a:lnSpc>
              <a:spcBef>
                <a:spcPts val="0"/>
              </a:spcBef>
              <a:spcAft>
                <a:spcPts val="0"/>
              </a:spcAft>
              <a:buClr>
                <a:srgbClr val="1A1A1A"/>
              </a:buClr>
              <a:buSzPts val="1800"/>
              <a:buChar char="○"/>
            </a:pPr>
            <a:r>
              <a:rPr lang="en" sz="1800">
                <a:solidFill>
                  <a:srgbClr val="1A1A1A"/>
                </a:solidFill>
              </a:rPr>
              <a:t>English 1 Honors</a:t>
            </a:r>
            <a:endParaRPr sz="1800">
              <a:solidFill>
                <a:srgbClr val="1A1A1A"/>
              </a:solidFill>
            </a:endParaRPr>
          </a:p>
          <a:p>
            <a:pPr indent="-342900" lvl="1" marL="914400" marR="61036" rtl="0" algn="l">
              <a:lnSpc>
                <a:spcPct val="95825"/>
              </a:lnSpc>
              <a:spcBef>
                <a:spcPts val="0"/>
              </a:spcBef>
              <a:spcAft>
                <a:spcPts val="0"/>
              </a:spcAft>
              <a:buClr>
                <a:srgbClr val="1A1A1A"/>
              </a:buClr>
              <a:buSzPts val="1800"/>
              <a:buChar char="○"/>
            </a:pPr>
            <a:r>
              <a:rPr lang="en" sz="1800">
                <a:solidFill>
                  <a:srgbClr val="1A1A1A"/>
                </a:solidFill>
              </a:rPr>
              <a:t>Algebra 1 Honors or Geometry Honors</a:t>
            </a:r>
            <a:endParaRPr sz="1800">
              <a:solidFill>
                <a:srgbClr val="1A1A1A"/>
              </a:solidFill>
            </a:endParaRPr>
          </a:p>
          <a:p>
            <a:pPr indent="-342900" lvl="1" marL="914400" marR="61036" rtl="0" algn="l">
              <a:lnSpc>
                <a:spcPct val="95825"/>
              </a:lnSpc>
              <a:spcBef>
                <a:spcPts val="0"/>
              </a:spcBef>
              <a:spcAft>
                <a:spcPts val="0"/>
              </a:spcAft>
              <a:buClr>
                <a:srgbClr val="1A1A1A"/>
              </a:buClr>
              <a:buSzPts val="1800"/>
              <a:buChar char="○"/>
            </a:pPr>
            <a:r>
              <a:rPr lang="en" sz="1800">
                <a:solidFill>
                  <a:srgbClr val="1A1A1A"/>
                </a:solidFill>
              </a:rPr>
              <a:t>Biology 1 Honors or Environmental Science Honors </a:t>
            </a:r>
            <a:endParaRPr sz="1800">
              <a:solidFill>
                <a:srgbClr val="1A1A1A"/>
              </a:solidFill>
            </a:endParaRPr>
          </a:p>
          <a:p>
            <a:pPr indent="-342900" lvl="1" marL="914400" marR="61036" rtl="0" algn="l">
              <a:lnSpc>
                <a:spcPct val="95825"/>
              </a:lnSpc>
              <a:spcBef>
                <a:spcPts val="0"/>
              </a:spcBef>
              <a:spcAft>
                <a:spcPts val="0"/>
              </a:spcAft>
              <a:buClr>
                <a:srgbClr val="1A1A1A"/>
              </a:buClr>
              <a:buSzPts val="1800"/>
              <a:buChar char="○"/>
            </a:pPr>
            <a:r>
              <a:rPr lang="en" sz="1800">
                <a:solidFill>
                  <a:srgbClr val="1A1A1A"/>
                </a:solidFill>
              </a:rPr>
              <a:t>World Cultural Geography</a:t>
            </a:r>
            <a:endParaRPr sz="1800">
              <a:solidFill>
                <a:srgbClr val="1A1A1A"/>
              </a:solidFill>
            </a:endParaRPr>
          </a:p>
          <a:p>
            <a:pPr indent="-342900" lvl="1" marL="914400" marR="61036" rtl="0" algn="l">
              <a:lnSpc>
                <a:spcPct val="95825"/>
              </a:lnSpc>
              <a:spcBef>
                <a:spcPts val="0"/>
              </a:spcBef>
              <a:spcAft>
                <a:spcPts val="0"/>
              </a:spcAft>
              <a:buClr>
                <a:srgbClr val="1A1A1A"/>
              </a:buClr>
              <a:buSzPts val="1800"/>
              <a:buChar char="○"/>
            </a:pPr>
            <a:r>
              <a:rPr lang="en" sz="1800">
                <a:solidFill>
                  <a:srgbClr val="1A1A1A"/>
                </a:solidFill>
              </a:rPr>
              <a:t>HOPE (Health Options through Physical Education)</a:t>
            </a:r>
            <a:endParaRPr sz="1800">
              <a:solidFill>
                <a:srgbClr val="1A1A1A"/>
              </a:solidFill>
            </a:endParaRPr>
          </a:p>
          <a:p>
            <a:pPr indent="-342900" lvl="1" marL="914400" marR="61036" rtl="0" algn="l">
              <a:lnSpc>
                <a:spcPct val="95825"/>
              </a:lnSpc>
              <a:spcBef>
                <a:spcPts val="0"/>
              </a:spcBef>
              <a:spcAft>
                <a:spcPts val="0"/>
              </a:spcAft>
              <a:buClr>
                <a:srgbClr val="1A1A1A"/>
              </a:buClr>
              <a:buSzPts val="1800"/>
              <a:buChar char="○"/>
            </a:pPr>
            <a:r>
              <a:rPr lang="en" sz="1800">
                <a:solidFill>
                  <a:srgbClr val="1A1A1A"/>
                </a:solidFill>
              </a:rPr>
              <a:t>Digital Information Technology or Fine/Performing Art Course</a:t>
            </a:r>
            <a:endParaRPr sz="1800">
              <a:solidFill>
                <a:srgbClr val="1A1A1A"/>
              </a:solidFill>
            </a:endParaRPr>
          </a:p>
          <a:p>
            <a:pPr indent="-342900" lvl="1" marL="914400" marR="61036" rtl="0" algn="l">
              <a:lnSpc>
                <a:spcPct val="95825"/>
              </a:lnSpc>
              <a:spcBef>
                <a:spcPts val="0"/>
              </a:spcBef>
              <a:spcAft>
                <a:spcPts val="0"/>
              </a:spcAft>
              <a:buClr>
                <a:srgbClr val="1A1A1A"/>
              </a:buClr>
              <a:buSzPts val="1800"/>
              <a:buChar char="○"/>
            </a:pPr>
            <a:r>
              <a:rPr lang="en" sz="1800">
                <a:solidFill>
                  <a:srgbClr val="1A1A1A"/>
                </a:solidFill>
              </a:rPr>
              <a:t>Spanish 1 or Spanish 2 </a:t>
            </a:r>
            <a:endParaRPr sz="1800">
              <a:solidFill>
                <a:srgbClr val="1A1A1A"/>
              </a:solidFill>
            </a:endParaRPr>
          </a:p>
          <a:p>
            <a:pPr indent="-342900" lvl="1" marL="914400" marR="61036" rtl="0" algn="l">
              <a:lnSpc>
                <a:spcPct val="95825"/>
              </a:lnSpc>
              <a:spcBef>
                <a:spcPts val="0"/>
              </a:spcBef>
              <a:spcAft>
                <a:spcPts val="0"/>
              </a:spcAft>
              <a:buClr>
                <a:srgbClr val="1A1A1A"/>
              </a:buClr>
              <a:buSzPts val="1800"/>
              <a:buChar char="○"/>
            </a:pPr>
            <a:r>
              <a:rPr lang="en" sz="1800">
                <a:solidFill>
                  <a:srgbClr val="1A1A1A"/>
                </a:solidFill>
              </a:rPr>
              <a:t>Personal, Career, School Development skills 1*</a:t>
            </a:r>
            <a:endParaRPr sz="1800">
              <a:solidFill>
                <a:srgbClr val="1A1A1A"/>
              </a:solidFill>
            </a:endParaRPr>
          </a:p>
          <a:p>
            <a:pPr indent="0" lvl="0" marL="0" marR="61036" rtl="0" algn="l">
              <a:lnSpc>
                <a:spcPct val="95825"/>
              </a:lnSpc>
              <a:spcBef>
                <a:spcPts val="160"/>
              </a:spcBef>
              <a:spcAft>
                <a:spcPts val="0"/>
              </a:spcAft>
              <a:buNone/>
            </a:pPr>
            <a:r>
              <a:t/>
            </a:r>
            <a:endParaRPr sz="1800">
              <a:solidFill>
                <a:srgbClr val="1A1A1A"/>
              </a:solidFill>
            </a:endParaRPr>
          </a:p>
          <a:p>
            <a:pPr indent="0" lvl="0" marL="0" marR="61036" rtl="0" algn="l">
              <a:lnSpc>
                <a:spcPct val="95825"/>
              </a:lnSpc>
              <a:spcBef>
                <a:spcPts val="160"/>
              </a:spcBef>
              <a:spcAft>
                <a:spcPts val="0"/>
              </a:spcAft>
              <a:buNone/>
            </a:pPr>
            <a:r>
              <a:rPr lang="en" sz="1500">
                <a:solidFill>
                  <a:srgbClr val="1A1A1A"/>
                </a:solidFill>
              </a:rPr>
              <a:t>*Students who fail to meet assessment benchmarks in Grade 8 for math or </a:t>
            </a:r>
            <a:endParaRPr sz="1500">
              <a:solidFill>
                <a:srgbClr val="1A1A1A"/>
              </a:solidFill>
            </a:endParaRPr>
          </a:p>
          <a:p>
            <a:pPr indent="0" lvl="0" marL="0" marR="61036" rtl="0" algn="l">
              <a:lnSpc>
                <a:spcPct val="95825"/>
              </a:lnSpc>
              <a:spcBef>
                <a:spcPts val="160"/>
              </a:spcBef>
              <a:spcAft>
                <a:spcPts val="0"/>
              </a:spcAft>
              <a:buNone/>
            </a:pPr>
            <a:r>
              <a:rPr lang="en" sz="1500">
                <a:solidFill>
                  <a:srgbClr val="1A1A1A"/>
                </a:solidFill>
              </a:rPr>
              <a:t>reading may be placed into an Intensive course in lieu of Spanish and/or Research.</a:t>
            </a:r>
            <a:endParaRPr sz="1500">
              <a:solidFill>
                <a:srgbClr val="1A1A1A"/>
              </a:solidFill>
            </a:endParaRPr>
          </a:p>
          <a:p>
            <a:pPr indent="0" lvl="0" marL="457200" marR="61036" rtl="0" algn="l">
              <a:spcBef>
                <a:spcPts val="0"/>
              </a:spcBef>
              <a:spcAft>
                <a:spcPts val="0"/>
              </a:spcAft>
              <a:buNone/>
            </a:pPr>
            <a:r>
              <a:t/>
            </a:r>
            <a:endParaRPr sz="1800">
              <a:solidFill>
                <a:srgbClr val="1A1A1A"/>
              </a:solidFill>
            </a:endParaRPr>
          </a:p>
        </p:txBody>
      </p:sp>
      <p:sp>
        <p:nvSpPr>
          <p:cNvPr id="92" name="Google Shape;92;p17"/>
          <p:cNvSpPr/>
          <p:nvPr/>
        </p:nvSpPr>
        <p:spPr>
          <a:xfrm>
            <a:off x="7599807" y="3650740"/>
            <a:ext cx="1372800" cy="14070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p:nvPr/>
        </p:nvSpPr>
        <p:spPr>
          <a:xfrm>
            <a:off x="-12573" y="4493132"/>
            <a:ext cx="9169200" cy="6573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
        <p:nvSpPr>
          <p:cNvPr id="98" name="Google Shape;98;p18"/>
          <p:cNvSpPr/>
          <p:nvPr/>
        </p:nvSpPr>
        <p:spPr>
          <a:xfrm>
            <a:off x="-14859" y="-21716"/>
            <a:ext cx="9173718" cy="200025"/>
          </a:xfrm>
          <a:custGeom>
            <a:rect b="b" l="l" r="r" t="t"/>
            <a:pathLst>
              <a:path extrusionOk="0" h="266700" w="12231624">
                <a:moveTo>
                  <a:pt x="12211811" y="28955"/>
                </a:moveTo>
                <a:lnTo>
                  <a:pt x="19812" y="28955"/>
                </a:lnTo>
                <a:lnTo>
                  <a:pt x="19812" y="266700"/>
                </a:lnTo>
                <a:lnTo>
                  <a:pt x="12211811" y="266700"/>
                </a:lnTo>
                <a:lnTo>
                  <a:pt x="12211811" y="28955"/>
                </a:lnTo>
                <a:close/>
              </a:path>
            </a:pathLst>
          </a:custGeom>
          <a:solidFill>
            <a:srgbClr val="5B9BD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
        <p:nvSpPr>
          <p:cNvPr id="99" name="Google Shape;99;p18"/>
          <p:cNvSpPr txBox="1"/>
          <p:nvPr/>
        </p:nvSpPr>
        <p:spPr>
          <a:xfrm>
            <a:off x="533199" y="545344"/>
            <a:ext cx="7686600" cy="476400"/>
          </a:xfrm>
          <a:prstGeom prst="rect">
            <a:avLst/>
          </a:prstGeom>
          <a:noFill/>
          <a:ln>
            <a:noFill/>
          </a:ln>
        </p:spPr>
        <p:txBody>
          <a:bodyPr anchorCtr="0" anchor="t" bIns="0" lIns="0" spcFirstLastPara="1" rIns="0" wrap="square" tIns="0">
            <a:noAutofit/>
          </a:bodyPr>
          <a:lstStyle/>
          <a:p>
            <a:pPr indent="0" lvl="0" marL="12700" marR="0" rtl="0" algn="ctr">
              <a:lnSpc>
                <a:spcPct val="104166"/>
              </a:lnSpc>
              <a:spcBef>
                <a:spcPts val="0"/>
              </a:spcBef>
              <a:spcAft>
                <a:spcPts val="0"/>
              </a:spcAft>
              <a:buNone/>
            </a:pPr>
            <a:r>
              <a:rPr b="1" lang="en" sz="3600">
                <a:solidFill>
                  <a:srgbClr val="5B0F00"/>
                </a:solidFill>
              </a:rPr>
              <a:t>2023-2024 Course Selection</a:t>
            </a:r>
            <a:endParaRPr b="1" i="0" sz="3600" u="none" cap="none" strike="noStrike">
              <a:solidFill>
                <a:srgbClr val="5B0F00"/>
              </a:solidFill>
              <a:latin typeface="Arial"/>
              <a:ea typeface="Arial"/>
              <a:cs typeface="Arial"/>
              <a:sym typeface="Arial"/>
            </a:endParaRPr>
          </a:p>
        </p:txBody>
      </p:sp>
      <p:sp>
        <p:nvSpPr>
          <p:cNvPr id="100" name="Google Shape;100;p18"/>
          <p:cNvSpPr txBox="1"/>
          <p:nvPr/>
        </p:nvSpPr>
        <p:spPr>
          <a:xfrm>
            <a:off x="602975" y="1173600"/>
            <a:ext cx="8264100" cy="3113100"/>
          </a:xfrm>
          <a:prstGeom prst="rect">
            <a:avLst/>
          </a:prstGeom>
          <a:solidFill>
            <a:srgbClr val="FFFFFF"/>
          </a:solidFill>
          <a:ln>
            <a:noFill/>
          </a:ln>
        </p:spPr>
        <p:txBody>
          <a:bodyPr anchorCtr="0" anchor="t" bIns="0" lIns="0" spcFirstLastPara="1" rIns="0" wrap="square" tIns="0">
            <a:noAutofit/>
          </a:bodyPr>
          <a:lstStyle/>
          <a:p>
            <a:pPr indent="0" lvl="0" marL="342900" marR="50800" rtl="0" algn="l">
              <a:lnSpc>
                <a:spcPct val="95825"/>
              </a:lnSpc>
              <a:spcBef>
                <a:spcPts val="100"/>
              </a:spcBef>
              <a:spcAft>
                <a:spcPts val="0"/>
              </a:spcAft>
              <a:buNone/>
            </a:pPr>
            <a:r>
              <a:rPr lang="en" sz="2000" u="sng">
                <a:solidFill>
                  <a:srgbClr val="1A1A1A"/>
                </a:solidFill>
              </a:rPr>
              <a:t>Directions:</a:t>
            </a:r>
            <a:endParaRPr sz="2000" u="sng">
              <a:solidFill>
                <a:srgbClr val="1A1A1A"/>
              </a:solidFill>
            </a:endParaRPr>
          </a:p>
          <a:p>
            <a:pPr indent="-355600" lvl="0" marL="457200" marR="50800" rtl="0" algn="l">
              <a:lnSpc>
                <a:spcPct val="95825"/>
              </a:lnSpc>
              <a:spcBef>
                <a:spcPts val="100"/>
              </a:spcBef>
              <a:spcAft>
                <a:spcPts val="0"/>
              </a:spcAft>
              <a:buClr>
                <a:srgbClr val="1A1A1A"/>
              </a:buClr>
              <a:buSzPts val="2000"/>
              <a:buAutoNum type="arabicPeriod"/>
            </a:pPr>
            <a:r>
              <a:rPr lang="en" sz="2000">
                <a:solidFill>
                  <a:srgbClr val="1A1A1A"/>
                </a:solidFill>
              </a:rPr>
              <a:t>Select a core course in English, Math, Science and Social Science.</a:t>
            </a:r>
            <a:endParaRPr sz="2000">
              <a:solidFill>
                <a:srgbClr val="1A1A1A"/>
              </a:solidFill>
            </a:endParaRPr>
          </a:p>
          <a:p>
            <a:pPr indent="-355600" lvl="0" marL="457200" marR="50800" rtl="0" algn="l">
              <a:lnSpc>
                <a:spcPct val="95825"/>
              </a:lnSpc>
              <a:spcBef>
                <a:spcPts val="0"/>
              </a:spcBef>
              <a:spcAft>
                <a:spcPts val="0"/>
              </a:spcAft>
              <a:buClr>
                <a:srgbClr val="1A1A1A"/>
              </a:buClr>
              <a:buSzPts val="2000"/>
              <a:buAutoNum type="arabicPeriod"/>
            </a:pPr>
            <a:r>
              <a:rPr lang="en" sz="2000">
                <a:solidFill>
                  <a:srgbClr val="1A1A1A"/>
                </a:solidFill>
              </a:rPr>
              <a:t>Select PCSD 1.</a:t>
            </a:r>
            <a:endParaRPr sz="2000">
              <a:solidFill>
                <a:srgbClr val="1A1A1A"/>
              </a:solidFill>
            </a:endParaRPr>
          </a:p>
          <a:p>
            <a:pPr indent="-355600" lvl="0" marL="457200" marR="50800" rtl="0" algn="l">
              <a:lnSpc>
                <a:spcPct val="95825"/>
              </a:lnSpc>
              <a:spcBef>
                <a:spcPts val="0"/>
              </a:spcBef>
              <a:spcAft>
                <a:spcPts val="0"/>
              </a:spcAft>
              <a:buClr>
                <a:srgbClr val="1A1A1A"/>
              </a:buClr>
              <a:buSzPts val="2000"/>
              <a:buAutoNum type="arabicPeriod"/>
            </a:pPr>
            <a:r>
              <a:rPr lang="en" sz="2000">
                <a:solidFill>
                  <a:srgbClr val="1A1A1A"/>
                </a:solidFill>
              </a:rPr>
              <a:t>Select HOPE unless credit has already been earned.</a:t>
            </a:r>
            <a:endParaRPr sz="2000">
              <a:solidFill>
                <a:srgbClr val="1A1A1A"/>
              </a:solidFill>
            </a:endParaRPr>
          </a:p>
          <a:p>
            <a:pPr indent="-355600" lvl="0" marL="457200" marR="50800" rtl="0" algn="l">
              <a:lnSpc>
                <a:spcPct val="95825"/>
              </a:lnSpc>
              <a:spcBef>
                <a:spcPts val="0"/>
              </a:spcBef>
              <a:spcAft>
                <a:spcPts val="0"/>
              </a:spcAft>
              <a:buClr>
                <a:srgbClr val="1A1A1A"/>
              </a:buClr>
              <a:buSzPts val="2000"/>
              <a:buAutoNum type="arabicPeriod"/>
            </a:pPr>
            <a:r>
              <a:rPr lang="en" sz="2000">
                <a:solidFill>
                  <a:srgbClr val="1A1A1A"/>
                </a:solidFill>
              </a:rPr>
              <a:t>Select a Fine/Performing Arts Course</a:t>
            </a:r>
            <a:endParaRPr sz="2000">
              <a:solidFill>
                <a:srgbClr val="1A1A1A"/>
              </a:solidFill>
            </a:endParaRPr>
          </a:p>
          <a:p>
            <a:pPr indent="-355600" lvl="0" marL="457200" marR="50800" rtl="0" algn="l">
              <a:lnSpc>
                <a:spcPct val="95825"/>
              </a:lnSpc>
              <a:spcBef>
                <a:spcPts val="0"/>
              </a:spcBef>
              <a:spcAft>
                <a:spcPts val="0"/>
              </a:spcAft>
              <a:buClr>
                <a:srgbClr val="1A1A1A"/>
              </a:buClr>
              <a:buSzPts val="2000"/>
              <a:buAutoNum type="arabicPeriod"/>
            </a:pPr>
            <a:r>
              <a:rPr lang="en" sz="2000">
                <a:solidFill>
                  <a:srgbClr val="1A1A1A"/>
                </a:solidFill>
              </a:rPr>
              <a:t>Select a World Language course.</a:t>
            </a:r>
            <a:endParaRPr sz="2000">
              <a:solidFill>
                <a:srgbClr val="1A1A1A"/>
              </a:solidFill>
            </a:endParaRPr>
          </a:p>
          <a:p>
            <a:pPr indent="-355600" lvl="0" marL="457200" marR="50800" rtl="0" algn="l">
              <a:lnSpc>
                <a:spcPct val="95825"/>
              </a:lnSpc>
              <a:spcBef>
                <a:spcPts val="0"/>
              </a:spcBef>
              <a:spcAft>
                <a:spcPts val="0"/>
              </a:spcAft>
              <a:buClr>
                <a:srgbClr val="1A1A1A"/>
              </a:buClr>
              <a:buSzPts val="2000"/>
              <a:buAutoNum type="arabicPeriod"/>
            </a:pPr>
            <a:r>
              <a:rPr lang="en" sz="2000">
                <a:solidFill>
                  <a:srgbClr val="1A1A1A"/>
                </a:solidFill>
              </a:rPr>
              <a:t>Select two alternate elective course options. Please note that most Grade 9 students do not have room for an elective in their schedule.</a:t>
            </a:r>
            <a:endParaRPr sz="2000">
              <a:solidFill>
                <a:srgbClr val="1A1A1A"/>
              </a:solidFill>
            </a:endParaRPr>
          </a:p>
          <a:p>
            <a:pPr indent="-355600" lvl="0" marL="457200" marR="50800" rtl="0" algn="l">
              <a:lnSpc>
                <a:spcPct val="95825"/>
              </a:lnSpc>
              <a:spcBef>
                <a:spcPts val="0"/>
              </a:spcBef>
              <a:spcAft>
                <a:spcPts val="0"/>
              </a:spcAft>
              <a:buClr>
                <a:srgbClr val="1A1A1A"/>
              </a:buClr>
              <a:buSzPts val="2000"/>
              <a:buAutoNum type="arabicPeriod"/>
            </a:pPr>
            <a:r>
              <a:rPr lang="en" sz="2000">
                <a:solidFill>
                  <a:srgbClr val="1A1A1A"/>
                </a:solidFill>
              </a:rPr>
              <a:t>Remember, all students must take 8 credits each year.</a:t>
            </a:r>
            <a:endParaRPr sz="2000">
              <a:solidFill>
                <a:srgbClr val="1A1A1A"/>
              </a:solidFill>
            </a:endParaRPr>
          </a:p>
          <a:p>
            <a:pPr indent="-355600" lvl="0" marL="457200" marR="50800" rtl="0" algn="l">
              <a:lnSpc>
                <a:spcPct val="95825"/>
              </a:lnSpc>
              <a:spcBef>
                <a:spcPts val="0"/>
              </a:spcBef>
              <a:spcAft>
                <a:spcPts val="0"/>
              </a:spcAft>
              <a:buClr>
                <a:srgbClr val="1A1A1A"/>
              </a:buClr>
              <a:buSzPts val="2000"/>
              <a:buAutoNum type="arabicPeriod"/>
            </a:pPr>
            <a:r>
              <a:rPr lang="en" sz="2000">
                <a:solidFill>
                  <a:srgbClr val="1A1A1A"/>
                </a:solidFill>
              </a:rPr>
              <a:t>Please feel free to add comments for any specific situations.</a:t>
            </a:r>
            <a:endParaRPr sz="2000">
              <a:solidFill>
                <a:srgbClr val="1A1A1A"/>
              </a:solidFill>
            </a:endParaRPr>
          </a:p>
          <a:p>
            <a:pPr indent="0" lvl="0" marL="0" marR="50800" rtl="0" algn="l">
              <a:lnSpc>
                <a:spcPct val="95825"/>
              </a:lnSpc>
              <a:spcBef>
                <a:spcPts val="100"/>
              </a:spcBef>
              <a:spcAft>
                <a:spcPts val="0"/>
              </a:spcAft>
              <a:buNone/>
            </a:pPr>
            <a:r>
              <a:t/>
            </a:r>
            <a:endParaRPr sz="2000">
              <a:solidFill>
                <a:srgbClr val="1A1A1A"/>
              </a:solidFill>
            </a:endParaRPr>
          </a:p>
        </p:txBody>
      </p:sp>
      <p:sp>
        <p:nvSpPr>
          <p:cNvPr id="101" name="Google Shape;101;p18"/>
          <p:cNvSpPr/>
          <p:nvPr/>
        </p:nvSpPr>
        <p:spPr>
          <a:xfrm>
            <a:off x="7599807" y="3650740"/>
            <a:ext cx="1372800" cy="14070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p:nvPr/>
        </p:nvSpPr>
        <p:spPr>
          <a:xfrm>
            <a:off x="-12573" y="4493132"/>
            <a:ext cx="9169200" cy="6573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
        <p:nvSpPr>
          <p:cNvPr id="107" name="Google Shape;107;p19"/>
          <p:cNvSpPr/>
          <p:nvPr/>
        </p:nvSpPr>
        <p:spPr>
          <a:xfrm>
            <a:off x="7599807" y="3650740"/>
            <a:ext cx="1372800" cy="14070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
        <p:nvSpPr>
          <p:cNvPr id="108" name="Google Shape;108;p19"/>
          <p:cNvSpPr/>
          <p:nvPr/>
        </p:nvSpPr>
        <p:spPr>
          <a:xfrm>
            <a:off x="-14859" y="-21716"/>
            <a:ext cx="9173718" cy="200025"/>
          </a:xfrm>
          <a:custGeom>
            <a:rect b="b" l="l" r="r" t="t"/>
            <a:pathLst>
              <a:path extrusionOk="0" h="266700" w="12231624">
                <a:moveTo>
                  <a:pt x="12211811" y="28955"/>
                </a:moveTo>
                <a:lnTo>
                  <a:pt x="19812" y="28955"/>
                </a:lnTo>
                <a:lnTo>
                  <a:pt x="19812" y="266700"/>
                </a:lnTo>
                <a:lnTo>
                  <a:pt x="12211811" y="266700"/>
                </a:lnTo>
                <a:lnTo>
                  <a:pt x="12211811" y="28955"/>
                </a:lnTo>
                <a:close/>
              </a:path>
            </a:pathLst>
          </a:custGeom>
          <a:solidFill>
            <a:srgbClr val="5B9BD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
        <p:nvSpPr>
          <p:cNvPr id="109" name="Google Shape;109;p19"/>
          <p:cNvSpPr txBox="1"/>
          <p:nvPr/>
        </p:nvSpPr>
        <p:spPr>
          <a:xfrm>
            <a:off x="225450" y="545350"/>
            <a:ext cx="8642100" cy="476400"/>
          </a:xfrm>
          <a:prstGeom prst="rect">
            <a:avLst/>
          </a:prstGeom>
          <a:noFill/>
          <a:ln>
            <a:noFill/>
          </a:ln>
        </p:spPr>
        <p:txBody>
          <a:bodyPr anchorCtr="0" anchor="t" bIns="0" lIns="0" spcFirstLastPara="1" rIns="0" wrap="square" tIns="0">
            <a:noAutofit/>
          </a:bodyPr>
          <a:lstStyle/>
          <a:p>
            <a:pPr indent="0" lvl="0" marL="12700" rtl="0" algn="ctr">
              <a:lnSpc>
                <a:spcPct val="104166"/>
              </a:lnSpc>
              <a:spcBef>
                <a:spcPts val="0"/>
              </a:spcBef>
              <a:spcAft>
                <a:spcPts val="0"/>
              </a:spcAft>
              <a:buNone/>
            </a:pPr>
            <a:r>
              <a:rPr b="1" lang="en" sz="2800">
                <a:solidFill>
                  <a:srgbClr val="5B0F00"/>
                </a:solidFill>
              </a:rPr>
              <a:t>Academic Support </a:t>
            </a:r>
            <a:r>
              <a:rPr b="1" lang="en" sz="2800">
                <a:solidFill>
                  <a:srgbClr val="5B0F00"/>
                </a:solidFill>
              </a:rPr>
              <a:t>Courses</a:t>
            </a:r>
            <a:endParaRPr b="1" sz="2800">
              <a:solidFill>
                <a:srgbClr val="5B0F00"/>
              </a:solidFill>
            </a:endParaRPr>
          </a:p>
        </p:txBody>
      </p:sp>
      <p:sp>
        <p:nvSpPr>
          <p:cNvPr id="110" name="Google Shape;110;p19"/>
          <p:cNvSpPr txBox="1"/>
          <p:nvPr/>
        </p:nvSpPr>
        <p:spPr>
          <a:xfrm>
            <a:off x="174350" y="1173600"/>
            <a:ext cx="8395500" cy="2796300"/>
          </a:xfrm>
          <a:prstGeom prst="rect">
            <a:avLst/>
          </a:prstGeom>
          <a:noFill/>
          <a:ln>
            <a:noFill/>
          </a:ln>
        </p:spPr>
        <p:txBody>
          <a:bodyPr anchorCtr="0" anchor="t" bIns="0" lIns="0" spcFirstLastPara="1" rIns="0" wrap="square" tIns="0">
            <a:noAutofit/>
          </a:bodyPr>
          <a:lstStyle/>
          <a:p>
            <a:pPr indent="0" lvl="0" marL="342900" marR="50800" rtl="0" algn="l">
              <a:lnSpc>
                <a:spcPct val="95825"/>
              </a:lnSpc>
              <a:spcBef>
                <a:spcPts val="100"/>
              </a:spcBef>
              <a:spcAft>
                <a:spcPts val="0"/>
              </a:spcAft>
              <a:buNone/>
            </a:pPr>
            <a:r>
              <a:t/>
            </a:r>
            <a:endParaRPr sz="2000">
              <a:solidFill>
                <a:srgbClr val="1A1A1A"/>
              </a:solidFill>
            </a:endParaRPr>
          </a:p>
          <a:p>
            <a:pPr indent="-292100" lvl="0" marL="342900" marR="50800" rtl="0" algn="l">
              <a:lnSpc>
                <a:spcPct val="95825"/>
              </a:lnSpc>
              <a:spcBef>
                <a:spcPts val="100"/>
              </a:spcBef>
              <a:spcAft>
                <a:spcPts val="0"/>
              </a:spcAft>
              <a:buClr>
                <a:srgbClr val="1A1A1A"/>
              </a:buClr>
              <a:buSzPts val="2000"/>
              <a:buChar char="●"/>
            </a:pPr>
            <a:r>
              <a:rPr b="1" lang="en" sz="2000">
                <a:solidFill>
                  <a:srgbClr val="1A1A1A"/>
                </a:solidFill>
              </a:rPr>
              <a:t>PCSD 1 for all Grade 9 students</a:t>
            </a:r>
            <a:endParaRPr b="1" sz="2000">
              <a:solidFill>
                <a:srgbClr val="1A1A1A"/>
              </a:solidFill>
            </a:endParaRPr>
          </a:p>
          <a:p>
            <a:pPr indent="-292100" lvl="1" marL="685800" marR="50800" rtl="0" algn="l">
              <a:lnSpc>
                <a:spcPct val="95825"/>
              </a:lnSpc>
              <a:spcBef>
                <a:spcPts val="0"/>
              </a:spcBef>
              <a:spcAft>
                <a:spcPts val="0"/>
              </a:spcAft>
              <a:buClr>
                <a:srgbClr val="1A1A1A"/>
              </a:buClr>
              <a:buSzPts val="2000"/>
              <a:buChar char="○"/>
            </a:pPr>
            <a:r>
              <a:rPr lang="en" sz="2000">
                <a:solidFill>
                  <a:srgbClr val="1A1A1A"/>
                </a:solidFill>
              </a:rPr>
              <a:t>In this course, students access social-emotional curriculum, learn time management and study skills, and become oriented with the high school experience.</a:t>
            </a:r>
            <a:endParaRPr sz="2000">
              <a:solidFill>
                <a:srgbClr val="1A1A1A"/>
              </a:solidFill>
            </a:endParaRPr>
          </a:p>
          <a:p>
            <a:pPr indent="-292100" lvl="0" marL="342900" marR="50800" rtl="0" algn="l">
              <a:lnSpc>
                <a:spcPct val="95825"/>
              </a:lnSpc>
              <a:spcBef>
                <a:spcPts val="0"/>
              </a:spcBef>
              <a:spcAft>
                <a:spcPts val="0"/>
              </a:spcAft>
              <a:buClr>
                <a:srgbClr val="1A1A1A"/>
              </a:buClr>
              <a:buSzPts val="2000"/>
              <a:buChar char="●"/>
            </a:pPr>
            <a:r>
              <a:rPr b="1" lang="en" sz="2000">
                <a:solidFill>
                  <a:srgbClr val="1A1A1A"/>
                </a:solidFill>
              </a:rPr>
              <a:t>Digital Information Technology </a:t>
            </a:r>
            <a:endParaRPr b="1" sz="2000">
              <a:solidFill>
                <a:srgbClr val="1A1A1A"/>
              </a:solidFill>
            </a:endParaRPr>
          </a:p>
          <a:p>
            <a:pPr indent="-292100" lvl="1" marL="685800" marR="50800" rtl="0" algn="l">
              <a:lnSpc>
                <a:spcPct val="95825"/>
              </a:lnSpc>
              <a:spcBef>
                <a:spcPts val="0"/>
              </a:spcBef>
              <a:spcAft>
                <a:spcPts val="0"/>
              </a:spcAft>
              <a:buClr>
                <a:srgbClr val="1A1A1A"/>
              </a:buClr>
              <a:buSzPts val="2000"/>
              <a:buChar char="○"/>
            </a:pPr>
            <a:r>
              <a:rPr lang="en" sz="2000">
                <a:solidFill>
                  <a:srgbClr val="1A1A1A"/>
                </a:solidFill>
              </a:rPr>
              <a:t>In this course, students have the opportunity to become proficient in Microsoft Office, practice typing skills, and expand their knowledge of digital tools.</a:t>
            </a:r>
            <a:endParaRPr sz="2000">
              <a:solidFill>
                <a:srgbClr val="1A1A1A"/>
              </a:solidFill>
            </a:endParaRPr>
          </a:p>
          <a:p>
            <a:pPr indent="0" lvl="0" marL="342900" marR="50800" rtl="0" algn="l">
              <a:lnSpc>
                <a:spcPct val="95825"/>
              </a:lnSpc>
              <a:spcBef>
                <a:spcPts val="100"/>
              </a:spcBef>
              <a:spcAft>
                <a:spcPts val="0"/>
              </a:spcAft>
              <a:buNone/>
            </a:pPr>
            <a:r>
              <a:t/>
            </a:r>
            <a:endParaRPr sz="2000">
              <a:solidFill>
                <a:srgbClr val="1A1A1A"/>
              </a:solidFill>
            </a:endParaRPr>
          </a:p>
          <a:p>
            <a:pPr indent="0" lvl="0" marL="0" rtl="0" algn="l">
              <a:lnSpc>
                <a:spcPct val="116000"/>
              </a:lnSpc>
              <a:spcBef>
                <a:spcPts val="3300"/>
              </a:spcBef>
              <a:spcAft>
                <a:spcPts val="3300"/>
              </a:spcAft>
              <a:buNone/>
            </a:pPr>
            <a:r>
              <a:t/>
            </a:r>
            <a:endParaRPr sz="2400">
              <a:solidFill>
                <a:srgbClr val="1A1A1A"/>
              </a:solidFill>
            </a:endParaRPr>
          </a:p>
        </p:txBody>
      </p:sp>
      <p:pic>
        <p:nvPicPr>
          <p:cNvPr id="111" name="Google Shape;111;p19"/>
          <p:cNvPicPr preferRelativeResize="0"/>
          <p:nvPr/>
        </p:nvPicPr>
        <p:blipFill>
          <a:blip r:embed="rId5">
            <a:alphaModFix/>
          </a:blip>
          <a:stretch>
            <a:fillRect/>
          </a:stretch>
        </p:blipFill>
        <p:spPr>
          <a:xfrm>
            <a:off x="7275275" y="232775"/>
            <a:ext cx="1828450" cy="15040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0"/>
          <p:cNvSpPr/>
          <p:nvPr/>
        </p:nvSpPr>
        <p:spPr>
          <a:xfrm>
            <a:off x="-12573" y="4493132"/>
            <a:ext cx="9169200" cy="6573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
        <p:nvSpPr>
          <p:cNvPr id="117" name="Google Shape;117;p20"/>
          <p:cNvSpPr/>
          <p:nvPr/>
        </p:nvSpPr>
        <p:spPr>
          <a:xfrm>
            <a:off x="-14859" y="-21716"/>
            <a:ext cx="9173718" cy="200025"/>
          </a:xfrm>
          <a:custGeom>
            <a:rect b="b" l="l" r="r" t="t"/>
            <a:pathLst>
              <a:path extrusionOk="0" h="266700" w="12231624">
                <a:moveTo>
                  <a:pt x="12211811" y="28955"/>
                </a:moveTo>
                <a:lnTo>
                  <a:pt x="19812" y="28955"/>
                </a:lnTo>
                <a:lnTo>
                  <a:pt x="19812" y="266700"/>
                </a:lnTo>
                <a:lnTo>
                  <a:pt x="12211811" y="266700"/>
                </a:lnTo>
                <a:lnTo>
                  <a:pt x="12211811" y="28955"/>
                </a:lnTo>
                <a:close/>
              </a:path>
            </a:pathLst>
          </a:custGeom>
          <a:solidFill>
            <a:srgbClr val="5B9BD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
        <p:nvSpPr>
          <p:cNvPr id="118" name="Google Shape;118;p20"/>
          <p:cNvSpPr txBox="1"/>
          <p:nvPr/>
        </p:nvSpPr>
        <p:spPr>
          <a:xfrm>
            <a:off x="225450" y="545350"/>
            <a:ext cx="8642100" cy="476400"/>
          </a:xfrm>
          <a:prstGeom prst="rect">
            <a:avLst/>
          </a:prstGeom>
          <a:noFill/>
          <a:ln>
            <a:noFill/>
          </a:ln>
        </p:spPr>
        <p:txBody>
          <a:bodyPr anchorCtr="0" anchor="t" bIns="0" lIns="0" spcFirstLastPara="1" rIns="0" wrap="square" tIns="0">
            <a:noAutofit/>
          </a:bodyPr>
          <a:lstStyle/>
          <a:p>
            <a:pPr indent="0" lvl="0" marL="12700" rtl="0" algn="ctr">
              <a:lnSpc>
                <a:spcPct val="104166"/>
              </a:lnSpc>
              <a:spcBef>
                <a:spcPts val="0"/>
              </a:spcBef>
              <a:spcAft>
                <a:spcPts val="0"/>
              </a:spcAft>
              <a:buNone/>
            </a:pPr>
            <a:r>
              <a:rPr b="1" lang="en" sz="3600">
                <a:solidFill>
                  <a:srgbClr val="5B0F00"/>
                </a:solidFill>
              </a:rPr>
              <a:t>Course Request Next Steps</a:t>
            </a:r>
            <a:endParaRPr b="1" sz="3600">
              <a:solidFill>
                <a:srgbClr val="5B0F00"/>
              </a:solidFill>
            </a:endParaRPr>
          </a:p>
        </p:txBody>
      </p:sp>
      <p:sp>
        <p:nvSpPr>
          <p:cNvPr id="119" name="Google Shape;119;p20"/>
          <p:cNvSpPr txBox="1"/>
          <p:nvPr/>
        </p:nvSpPr>
        <p:spPr>
          <a:xfrm>
            <a:off x="602975" y="1173600"/>
            <a:ext cx="7430400" cy="3041700"/>
          </a:xfrm>
          <a:prstGeom prst="rect">
            <a:avLst/>
          </a:prstGeom>
          <a:solidFill>
            <a:srgbClr val="FFFFFF"/>
          </a:solidFill>
          <a:ln>
            <a:noFill/>
          </a:ln>
        </p:spPr>
        <p:txBody>
          <a:bodyPr anchorCtr="0" anchor="t" bIns="0" lIns="0" spcFirstLastPara="1" rIns="0" wrap="square" tIns="0">
            <a:noAutofit/>
          </a:bodyPr>
          <a:lstStyle/>
          <a:p>
            <a:pPr indent="-285750" lvl="0" marL="342900" marR="50800" rtl="0" algn="l">
              <a:lnSpc>
                <a:spcPct val="95825"/>
              </a:lnSpc>
              <a:spcBef>
                <a:spcPts val="100"/>
              </a:spcBef>
              <a:spcAft>
                <a:spcPts val="0"/>
              </a:spcAft>
              <a:buClr>
                <a:srgbClr val="1A1A1A"/>
              </a:buClr>
              <a:buSzPts val="1900"/>
              <a:buChar char="●"/>
            </a:pPr>
            <a:r>
              <a:rPr lang="en" sz="1900">
                <a:solidFill>
                  <a:srgbClr val="1A1A1A"/>
                </a:solidFill>
              </a:rPr>
              <a:t>Review this presentation.</a:t>
            </a:r>
            <a:endParaRPr sz="1900">
              <a:solidFill>
                <a:srgbClr val="1A1A1A"/>
              </a:solidFill>
            </a:endParaRPr>
          </a:p>
          <a:p>
            <a:pPr indent="0" lvl="0" marL="342900" marR="50800" rtl="0" algn="l">
              <a:lnSpc>
                <a:spcPct val="95825"/>
              </a:lnSpc>
              <a:spcBef>
                <a:spcPts val="100"/>
              </a:spcBef>
              <a:spcAft>
                <a:spcPts val="0"/>
              </a:spcAft>
              <a:buNone/>
            </a:pPr>
            <a:r>
              <a:t/>
            </a:r>
            <a:endParaRPr sz="200">
              <a:solidFill>
                <a:srgbClr val="1A1A1A"/>
              </a:solidFill>
            </a:endParaRPr>
          </a:p>
          <a:p>
            <a:pPr indent="-285750" lvl="0" marL="342900" marR="50800" rtl="0" algn="l">
              <a:lnSpc>
                <a:spcPct val="95825"/>
              </a:lnSpc>
              <a:spcBef>
                <a:spcPts val="100"/>
              </a:spcBef>
              <a:spcAft>
                <a:spcPts val="0"/>
              </a:spcAft>
              <a:buClr>
                <a:srgbClr val="1A1A1A"/>
              </a:buClr>
              <a:buSzPts val="1900"/>
              <a:buChar char="●"/>
            </a:pPr>
            <a:r>
              <a:rPr lang="en" sz="1900">
                <a:solidFill>
                  <a:srgbClr val="1A1A1A"/>
                </a:solidFill>
              </a:rPr>
              <a:t>If you have questions, please contact:</a:t>
            </a:r>
            <a:endParaRPr sz="1900">
              <a:solidFill>
                <a:srgbClr val="1A1A1A"/>
              </a:solidFill>
            </a:endParaRPr>
          </a:p>
          <a:p>
            <a:pPr indent="-285750" lvl="2" marL="1028700" marR="50800" rtl="0" algn="l">
              <a:lnSpc>
                <a:spcPct val="95825"/>
              </a:lnSpc>
              <a:spcBef>
                <a:spcPts val="0"/>
              </a:spcBef>
              <a:spcAft>
                <a:spcPts val="0"/>
              </a:spcAft>
              <a:buSzPts val="1900"/>
              <a:buChar char="■"/>
            </a:pPr>
            <a:r>
              <a:rPr lang="en" sz="1900">
                <a:solidFill>
                  <a:srgbClr val="1A1A1A"/>
                </a:solidFill>
              </a:rPr>
              <a:t>Ms. Jessica Arias, counselor last names A-F </a:t>
            </a:r>
            <a:r>
              <a:rPr lang="en" sz="1900" u="sng">
                <a:solidFill>
                  <a:schemeClr val="hlink"/>
                </a:solidFill>
                <a:hlinkClick r:id="rId4"/>
              </a:rPr>
              <a:t>jarias@bdchs.org</a:t>
            </a:r>
            <a:endParaRPr sz="1900">
              <a:solidFill>
                <a:srgbClr val="1A1A1A"/>
              </a:solidFill>
            </a:endParaRPr>
          </a:p>
          <a:p>
            <a:pPr indent="-285750" lvl="2" marL="1028700" marR="50800" rtl="0" algn="l">
              <a:lnSpc>
                <a:spcPct val="95825"/>
              </a:lnSpc>
              <a:spcBef>
                <a:spcPts val="0"/>
              </a:spcBef>
              <a:spcAft>
                <a:spcPts val="0"/>
              </a:spcAft>
              <a:buClr>
                <a:srgbClr val="1A1A1A"/>
              </a:buClr>
              <a:buSzPts val="1900"/>
              <a:buChar char="■"/>
            </a:pPr>
            <a:r>
              <a:rPr lang="en" sz="1900">
                <a:solidFill>
                  <a:srgbClr val="1A1A1A"/>
                </a:solidFill>
              </a:rPr>
              <a:t>Mrs. Lavonda Gray, counselor last names G-M</a:t>
            </a:r>
            <a:endParaRPr sz="1900">
              <a:solidFill>
                <a:srgbClr val="1A1A1A"/>
              </a:solidFill>
            </a:endParaRPr>
          </a:p>
          <a:p>
            <a:pPr indent="0" lvl="0" marL="1028700" marR="50800" rtl="0" algn="l">
              <a:lnSpc>
                <a:spcPct val="95825"/>
              </a:lnSpc>
              <a:spcBef>
                <a:spcPts val="100"/>
              </a:spcBef>
              <a:spcAft>
                <a:spcPts val="0"/>
              </a:spcAft>
              <a:buNone/>
            </a:pPr>
            <a:r>
              <a:rPr lang="en" sz="1900" u="sng">
                <a:solidFill>
                  <a:schemeClr val="hlink"/>
                </a:solidFill>
                <a:hlinkClick r:id="rId5"/>
              </a:rPr>
              <a:t>lgray@bdchs.org</a:t>
            </a:r>
            <a:endParaRPr sz="1900">
              <a:solidFill>
                <a:srgbClr val="1A1A1A"/>
              </a:solidFill>
            </a:endParaRPr>
          </a:p>
          <a:p>
            <a:pPr indent="-285750" lvl="2" marL="1028700" marR="50800" rtl="0" algn="l">
              <a:lnSpc>
                <a:spcPct val="95825"/>
              </a:lnSpc>
              <a:spcBef>
                <a:spcPts val="100"/>
              </a:spcBef>
              <a:spcAft>
                <a:spcPts val="0"/>
              </a:spcAft>
              <a:buClr>
                <a:srgbClr val="1A1A1A"/>
              </a:buClr>
              <a:buSzPts val="1900"/>
              <a:buChar char="■"/>
            </a:pPr>
            <a:r>
              <a:rPr lang="en" sz="1900">
                <a:solidFill>
                  <a:srgbClr val="1A1A1A"/>
                </a:solidFill>
              </a:rPr>
              <a:t>Ms. Stephanie Berrios, counselor last names N-Z</a:t>
            </a:r>
            <a:endParaRPr sz="1900">
              <a:solidFill>
                <a:srgbClr val="1A1A1A"/>
              </a:solidFill>
            </a:endParaRPr>
          </a:p>
          <a:p>
            <a:pPr indent="0" lvl="0" marL="1028700" marR="50800" rtl="0" algn="l">
              <a:lnSpc>
                <a:spcPct val="95825"/>
              </a:lnSpc>
              <a:spcBef>
                <a:spcPts val="100"/>
              </a:spcBef>
              <a:spcAft>
                <a:spcPts val="0"/>
              </a:spcAft>
              <a:buNone/>
            </a:pPr>
            <a:r>
              <a:rPr lang="en" sz="1900" u="sng">
                <a:solidFill>
                  <a:schemeClr val="hlink"/>
                </a:solidFill>
                <a:hlinkClick r:id="rId6"/>
              </a:rPr>
              <a:t>sberrios@bdchs.org</a:t>
            </a:r>
            <a:endParaRPr sz="1900">
              <a:solidFill>
                <a:srgbClr val="1A1A1A"/>
              </a:solidFill>
            </a:endParaRPr>
          </a:p>
          <a:p>
            <a:pPr indent="0" lvl="0" marL="1028700" marR="50800" rtl="0" algn="l">
              <a:lnSpc>
                <a:spcPct val="95825"/>
              </a:lnSpc>
              <a:spcBef>
                <a:spcPts val="100"/>
              </a:spcBef>
              <a:spcAft>
                <a:spcPts val="0"/>
              </a:spcAft>
              <a:buNone/>
            </a:pPr>
            <a:r>
              <a:t/>
            </a:r>
            <a:endParaRPr sz="200">
              <a:solidFill>
                <a:srgbClr val="1A1A1A"/>
              </a:solidFill>
            </a:endParaRPr>
          </a:p>
          <a:p>
            <a:pPr indent="-285750" lvl="0" marL="342900" marR="50800" rtl="0" algn="l">
              <a:lnSpc>
                <a:spcPct val="95825"/>
              </a:lnSpc>
              <a:spcBef>
                <a:spcPts val="100"/>
              </a:spcBef>
              <a:spcAft>
                <a:spcPts val="0"/>
              </a:spcAft>
              <a:buClr>
                <a:srgbClr val="1A1A1A"/>
              </a:buClr>
              <a:buSzPts val="1900"/>
              <a:buChar char="●"/>
            </a:pPr>
            <a:r>
              <a:rPr lang="en" sz="1900">
                <a:solidFill>
                  <a:srgbClr val="1A1A1A"/>
                </a:solidFill>
              </a:rPr>
              <a:t>Complete the </a:t>
            </a:r>
            <a:r>
              <a:rPr lang="en" sz="1900" u="sng">
                <a:solidFill>
                  <a:schemeClr val="hlink"/>
                </a:solidFill>
                <a:hlinkClick r:id="rId7"/>
              </a:rPr>
              <a:t>2023-2024 Course Request Form</a:t>
            </a:r>
            <a:r>
              <a:rPr lang="en" sz="1900">
                <a:solidFill>
                  <a:srgbClr val="1A1A1A"/>
                </a:solidFill>
              </a:rPr>
              <a:t> within a week of receipt.This form is also </a:t>
            </a:r>
            <a:r>
              <a:rPr lang="en" sz="1900">
                <a:solidFill>
                  <a:srgbClr val="1A1A1A"/>
                </a:solidFill>
              </a:rPr>
              <a:t>available on the Student Services Portal.</a:t>
            </a:r>
            <a:endParaRPr sz="1900">
              <a:solidFill>
                <a:srgbClr val="1A1A1A"/>
              </a:solidFill>
            </a:endParaRPr>
          </a:p>
        </p:txBody>
      </p:sp>
      <p:sp>
        <p:nvSpPr>
          <p:cNvPr id="120" name="Google Shape;120;p20"/>
          <p:cNvSpPr/>
          <p:nvPr/>
        </p:nvSpPr>
        <p:spPr>
          <a:xfrm>
            <a:off x="7599807" y="3650740"/>
            <a:ext cx="1372800" cy="1407000"/>
          </a:xfrm>
          <a:prstGeom prst="rect">
            <a:avLst/>
          </a:prstGeom>
          <a:blipFill rotWithShape="1">
            <a:blip r:embed="rId8">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